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61" r:id="rId5"/>
    <p:sldId id="262" r:id="rId6"/>
    <p:sldId id="263" r:id="rId7"/>
    <p:sldId id="264" r:id="rId8"/>
    <p:sldId id="265" r:id="rId9"/>
    <p:sldId id="266" r:id="rId10"/>
    <p:sldId id="267" r:id="rId11"/>
    <p:sldId id="268" r:id="rId12"/>
    <p:sldId id="270" r:id="rId13"/>
    <p:sldId id="269" r:id="rId14"/>
    <p:sldId id="271" r:id="rId15"/>
    <p:sldId id="272" r:id="rId16"/>
    <p:sldId id="273" r:id="rId17"/>
    <p:sldId id="274" r:id="rId18"/>
    <p:sldId id="275" r:id="rId19"/>
    <p:sldId id="277" r:id="rId20"/>
    <p:sldId id="276" r:id="rId21"/>
    <p:sldId id="278" r:id="rId22"/>
    <p:sldId id="279" r:id="rId23"/>
    <p:sldId id="280" r:id="rId24"/>
    <p:sldId id="281" r:id="rId25"/>
    <p:sldId id="282" r:id="rId26"/>
    <p:sldId id="283" r:id="rId27"/>
    <p:sldId id="284" r:id="rId28"/>
    <p:sldId id="285" r:id="rId29"/>
    <p:sldId id="1071"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D303F9-69BA-0CE6-A34F-C61835255B9B}" name="Dana Textoris" initials="DT" userId="S::Dana.Textoris@grantsplus.com::e8d5a992-8ef1-4e63-8575-186cd5ea80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BCA"/>
    <a:srgbClr val="659DB4"/>
    <a:srgbClr val="015A98"/>
    <a:srgbClr val="FEC5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Everett" userId="a34bacff-1715-43a6-be1e-320c904425a3" providerId="ADAL" clId="{2A856CD9-E00A-4266-B70F-0219FEA40BC2}"/>
    <pc:docChg chg="modSld">
      <pc:chgData name="Hannah Everett" userId="a34bacff-1715-43a6-be1e-320c904425a3" providerId="ADAL" clId="{2A856CD9-E00A-4266-B70F-0219FEA40BC2}" dt="2023-03-14T12:47:47.374" v="4"/>
      <pc:docMkLst>
        <pc:docMk/>
      </pc:docMkLst>
      <pc:sldChg chg="modSp mod">
        <pc:chgData name="Hannah Everett" userId="a34bacff-1715-43a6-be1e-320c904425a3" providerId="ADAL" clId="{2A856CD9-E00A-4266-B70F-0219FEA40BC2}" dt="2023-03-14T12:47:01.050" v="1" actId="14100"/>
        <pc:sldMkLst>
          <pc:docMk/>
          <pc:sldMk cId="2371221172" sldId="266"/>
        </pc:sldMkLst>
        <pc:picChg chg="mod">
          <ac:chgData name="Hannah Everett" userId="a34bacff-1715-43a6-be1e-320c904425a3" providerId="ADAL" clId="{2A856CD9-E00A-4266-B70F-0219FEA40BC2}" dt="2023-03-14T12:47:01.050" v="1" actId="14100"/>
          <ac:picMkLst>
            <pc:docMk/>
            <pc:sldMk cId="2371221172" sldId="266"/>
            <ac:picMk id="6" creationId="{05C64C59-A28C-F2A4-FC17-6CEDE26EE594}"/>
          </ac:picMkLst>
        </pc:picChg>
      </pc:sldChg>
      <pc:sldChg chg="modSp mod">
        <pc:chgData name="Hannah Everett" userId="a34bacff-1715-43a6-be1e-320c904425a3" providerId="ADAL" clId="{2A856CD9-E00A-4266-B70F-0219FEA40BC2}" dt="2023-03-14T12:47:31.786" v="3" actId="14100"/>
        <pc:sldMkLst>
          <pc:docMk/>
          <pc:sldMk cId="40093299" sldId="281"/>
        </pc:sldMkLst>
        <pc:picChg chg="mod">
          <ac:chgData name="Hannah Everett" userId="a34bacff-1715-43a6-be1e-320c904425a3" providerId="ADAL" clId="{2A856CD9-E00A-4266-B70F-0219FEA40BC2}" dt="2023-03-14T12:47:31.786" v="3" actId="14100"/>
          <ac:picMkLst>
            <pc:docMk/>
            <pc:sldMk cId="40093299" sldId="281"/>
            <ac:picMk id="7" creationId="{509EE54C-E720-890B-395D-E589AF3361E4}"/>
          </ac:picMkLst>
        </pc:picChg>
      </pc:sldChg>
      <pc:sldChg chg="delCm">
        <pc:chgData name="Hannah Everett" userId="a34bacff-1715-43a6-be1e-320c904425a3" providerId="ADAL" clId="{2A856CD9-E00A-4266-B70F-0219FEA40BC2}" dt="2023-03-14T12:47:47.374" v="4"/>
        <pc:sldMkLst>
          <pc:docMk/>
          <pc:sldMk cId="1366741961" sldId="1071"/>
        </pc:sldMkLst>
        <pc:extLst>
          <p:ext xmlns:p="http://schemas.openxmlformats.org/presentationml/2006/main" uri="{D6D511B9-2390-475A-947B-AFAB55BFBCF1}">
            <pc226:cmChg xmlns:pc226="http://schemas.microsoft.com/office/powerpoint/2022/06/main/command" chg="del">
              <pc226:chgData name="Hannah Everett" userId="a34bacff-1715-43a6-be1e-320c904425a3" providerId="ADAL" clId="{2A856CD9-E00A-4266-B70F-0219FEA40BC2}" dt="2023-03-14T12:47:47.374" v="4"/>
              <pc2:cmMkLst xmlns:pc2="http://schemas.microsoft.com/office/powerpoint/2019/9/main/command">
                <pc:docMk/>
                <pc:sldMk cId="1366741961" sldId="1071"/>
                <pc2:cmMk id="{9D8474AA-2180-4B07-9F7C-13437207C597}"/>
              </pc2:cmMkLst>
            </pc226:cmChg>
          </p:ext>
        </pc:extLst>
      </pc:sldChg>
    </pc:docChg>
  </pc:docChgLst>
  <pc:docChgLst>
    <pc:chgData name="Hannah Everett" userId="a34bacff-1715-43a6-be1e-320c904425a3" providerId="ADAL" clId="{CF6DE2F3-2F26-4E2E-98F0-A91BB27B2432}"/>
    <pc:docChg chg="undo custSel delSld modSld">
      <pc:chgData name="Hannah Everett" userId="a34bacff-1715-43a6-be1e-320c904425a3" providerId="ADAL" clId="{CF6DE2F3-2F26-4E2E-98F0-A91BB27B2432}" dt="2023-02-02T14:46:18.048" v="205" actId="20577"/>
      <pc:docMkLst>
        <pc:docMk/>
      </pc:docMkLst>
      <pc:sldChg chg="modSp mod">
        <pc:chgData name="Hannah Everett" userId="a34bacff-1715-43a6-be1e-320c904425a3" providerId="ADAL" clId="{CF6DE2F3-2F26-4E2E-98F0-A91BB27B2432}" dt="2023-02-01T21:27:21.238" v="16" actId="1076"/>
        <pc:sldMkLst>
          <pc:docMk/>
          <pc:sldMk cId="3644740483" sldId="261"/>
        </pc:sldMkLst>
        <pc:spChg chg="mod">
          <ac:chgData name="Hannah Everett" userId="a34bacff-1715-43a6-be1e-320c904425a3" providerId="ADAL" clId="{CF6DE2F3-2F26-4E2E-98F0-A91BB27B2432}" dt="2023-02-01T21:12:05.419" v="0" actId="1076"/>
          <ac:spMkLst>
            <pc:docMk/>
            <pc:sldMk cId="3644740483" sldId="261"/>
            <ac:spMk id="2" creationId="{A869076B-3ADE-473F-9C14-CE8844864083}"/>
          </ac:spMkLst>
        </pc:spChg>
        <pc:spChg chg="mod">
          <ac:chgData name="Hannah Everett" userId="a34bacff-1715-43a6-be1e-320c904425a3" providerId="ADAL" clId="{CF6DE2F3-2F26-4E2E-98F0-A91BB27B2432}" dt="2023-02-01T21:27:21.238" v="16" actId="1076"/>
          <ac:spMkLst>
            <pc:docMk/>
            <pc:sldMk cId="3644740483" sldId="261"/>
            <ac:spMk id="4" creationId="{298FC6D4-DD31-4660-BB4D-3991DCD7DC53}"/>
          </ac:spMkLst>
        </pc:spChg>
      </pc:sldChg>
      <pc:sldChg chg="modSp mod">
        <pc:chgData name="Hannah Everett" userId="a34bacff-1715-43a6-be1e-320c904425a3" providerId="ADAL" clId="{CF6DE2F3-2F26-4E2E-98F0-A91BB27B2432}" dt="2023-02-01T21:24:05.420" v="15" actId="207"/>
        <pc:sldMkLst>
          <pc:docMk/>
          <pc:sldMk cId="2332544173" sldId="262"/>
        </pc:sldMkLst>
        <pc:spChg chg="mod">
          <ac:chgData name="Hannah Everett" userId="a34bacff-1715-43a6-be1e-320c904425a3" providerId="ADAL" clId="{CF6DE2F3-2F26-4E2E-98F0-A91BB27B2432}" dt="2023-02-01T21:24:05.420" v="15" actId="207"/>
          <ac:spMkLst>
            <pc:docMk/>
            <pc:sldMk cId="2332544173" sldId="262"/>
            <ac:spMk id="4" creationId="{237E94DD-85C0-413A-04B0-40700BF48E57}"/>
          </ac:spMkLst>
        </pc:spChg>
      </pc:sldChg>
      <pc:sldChg chg="modSp mod">
        <pc:chgData name="Hannah Everett" userId="a34bacff-1715-43a6-be1e-320c904425a3" providerId="ADAL" clId="{CF6DE2F3-2F26-4E2E-98F0-A91BB27B2432}" dt="2023-02-01T21:16:18.951" v="5" actId="1076"/>
        <pc:sldMkLst>
          <pc:docMk/>
          <pc:sldMk cId="1198914207" sldId="263"/>
        </pc:sldMkLst>
        <pc:picChg chg="mod modCrop">
          <ac:chgData name="Hannah Everett" userId="a34bacff-1715-43a6-be1e-320c904425a3" providerId="ADAL" clId="{CF6DE2F3-2F26-4E2E-98F0-A91BB27B2432}" dt="2023-02-01T21:16:18.951" v="5" actId="1076"/>
          <ac:picMkLst>
            <pc:docMk/>
            <pc:sldMk cId="1198914207" sldId="263"/>
            <ac:picMk id="5" creationId="{7965E112-F63F-BC2C-E026-5F87AB1BBFA1}"/>
          </ac:picMkLst>
        </pc:picChg>
      </pc:sldChg>
      <pc:sldChg chg="modSp mod">
        <pc:chgData name="Hannah Everett" userId="a34bacff-1715-43a6-be1e-320c904425a3" providerId="ADAL" clId="{CF6DE2F3-2F26-4E2E-98F0-A91BB27B2432}" dt="2023-02-01T21:21:26.659" v="10" actId="14100"/>
        <pc:sldMkLst>
          <pc:docMk/>
          <pc:sldMk cId="2371221172" sldId="266"/>
        </pc:sldMkLst>
        <pc:picChg chg="mod">
          <ac:chgData name="Hannah Everett" userId="a34bacff-1715-43a6-be1e-320c904425a3" providerId="ADAL" clId="{CF6DE2F3-2F26-4E2E-98F0-A91BB27B2432}" dt="2023-02-01T21:21:26.659" v="10" actId="14100"/>
          <ac:picMkLst>
            <pc:docMk/>
            <pc:sldMk cId="2371221172" sldId="266"/>
            <ac:picMk id="6" creationId="{05C64C59-A28C-F2A4-FC17-6CEDE26EE594}"/>
          </ac:picMkLst>
        </pc:picChg>
      </pc:sldChg>
      <pc:sldChg chg="modSp mod">
        <pc:chgData name="Hannah Everett" userId="a34bacff-1715-43a6-be1e-320c904425a3" providerId="ADAL" clId="{CF6DE2F3-2F26-4E2E-98F0-A91BB27B2432}" dt="2023-02-01T21:29:21.097" v="20" actId="14100"/>
        <pc:sldMkLst>
          <pc:docMk/>
          <pc:sldMk cId="908979430" sldId="272"/>
        </pc:sldMkLst>
        <pc:picChg chg="mod">
          <ac:chgData name="Hannah Everett" userId="a34bacff-1715-43a6-be1e-320c904425a3" providerId="ADAL" clId="{CF6DE2F3-2F26-4E2E-98F0-A91BB27B2432}" dt="2023-02-01T21:29:21.097" v="20" actId="14100"/>
          <ac:picMkLst>
            <pc:docMk/>
            <pc:sldMk cId="908979430" sldId="272"/>
            <ac:picMk id="3" creationId="{77F5FB05-47A6-C1A1-192D-62C6D9EF4415}"/>
          </ac:picMkLst>
        </pc:picChg>
      </pc:sldChg>
      <pc:sldChg chg="modSp mod">
        <pc:chgData name="Hannah Everett" userId="a34bacff-1715-43a6-be1e-320c904425a3" providerId="ADAL" clId="{CF6DE2F3-2F26-4E2E-98F0-A91BB27B2432}" dt="2023-02-01T21:29:54.101" v="26" actId="1076"/>
        <pc:sldMkLst>
          <pc:docMk/>
          <pc:sldMk cId="2291578117" sldId="275"/>
        </pc:sldMkLst>
        <pc:spChg chg="mod">
          <ac:chgData name="Hannah Everett" userId="a34bacff-1715-43a6-be1e-320c904425a3" providerId="ADAL" clId="{CF6DE2F3-2F26-4E2E-98F0-A91BB27B2432}" dt="2023-02-01T21:29:47.487" v="23" actId="1076"/>
          <ac:spMkLst>
            <pc:docMk/>
            <pc:sldMk cId="2291578117" sldId="275"/>
            <ac:spMk id="3" creationId="{830D3251-E8EA-AAFA-34E1-E6A6D77A58E1}"/>
          </ac:spMkLst>
        </pc:spChg>
        <pc:picChg chg="mod">
          <ac:chgData name="Hannah Everett" userId="a34bacff-1715-43a6-be1e-320c904425a3" providerId="ADAL" clId="{CF6DE2F3-2F26-4E2E-98F0-A91BB27B2432}" dt="2023-02-01T21:29:54.101" v="26" actId="1076"/>
          <ac:picMkLst>
            <pc:docMk/>
            <pc:sldMk cId="2291578117" sldId="275"/>
            <ac:picMk id="6" creationId="{24102ED2-FF76-5C9C-B50F-0E559D8AAD86}"/>
          </ac:picMkLst>
        </pc:picChg>
      </pc:sldChg>
      <pc:sldChg chg="modSp mod">
        <pc:chgData name="Hannah Everett" userId="a34bacff-1715-43a6-be1e-320c904425a3" providerId="ADAL" clId="{CF6DE2F3-2F26-4E2E-98F0-A91BB27B2432}" dt="2023-02-01T21:30:01.950" v="27" actId="1076"/>
        <pc:sldMkLst>
          <pc:docMk/>
          <pc:sldMk cId="846106521" sldId="276"/>
        </pc:sldMkLst>
        <pc:picChg chg="mod">
          <ac:chgData name="Hannah Everett" userId="a34bacff-1715-43a6-be1e-320c904425a3" providerId="ADAL" clId="{CF6DE2F3-2F26-4E2E-98F0-A91BB27B2432}" dt="2023-02-01T21:30:01.950" v="27" actId="1076"/>
          <ac:picMkLst>
            <pc:docMk/>
            <pc:sldMk cId="846106521" sldId="276"/>
            <ac:picMk id="7" creationId="{4D652C85-BD46-FDB4-CDFA-B62A970631D9}"/>
          </ac:picMkLst>
        </pc:picChg>
      </pc:sldChg>
      <pc:sldChg chg="modSp mod">
        <pc:chgData name="Hannah Everett" userId="a34bacff-1715-43a6-be1e-320c904425a3" providerId="ADAL" clId="{CF6DE2F3-2F26-4E2E-98F0-A91BB27B2432}" dt="2023-02-01T21:21:43.088" v="12" actId="14100"/>
        <pc:sldMkLst>
          <pc:docMk/>
          <pc:sldMk cId="532119703" sldId="277"/>
        </pc:sldMkLst>
        <pc:picChg chg="mod">
          <ac:chgData name="Hannah Everett" userId="a34bacff-1715-43a6-be1e-320c904425a3" providerId="ADAL" clId="{CF6DE2F3-2F26-4E2E-98F0-A91BB27B2432}" dt="2023-02-01T21:21:43.088" v="12" actId="14100"/>
          <ac:picMkLst>
            <pc:docMk/>
            <pc:sldMk cId="532119703" sldId="277"/>
            <ac:picMk id="3" creationId="{11878D53-65E3-F256-A092-6FDA4A6774AD}"/>
          </ac:picMkLst>
        </pc:picChg>
      </pc:sldChg>
      <pc:sldChg chg="modSp mod">
        <pc:chgData name="Hannah Everett" userId="a34bacff-1715-43a6-be1e-320c904425a3" providerId="ADAL" clId="{CF6DE2F3-2F26-4E2E-98F0-A91BB27B2432}" dt="2023-02-01T21:30:27.296" v="38" actId="1076"/>
        <pc:sldMkLst>
          <pc:docMk/>
          <pc:sldMk cId="3804015289" sldId="278"/>
        </pc:sldMkLst>
        <pc:spChg chg="mod">
          <ac:chgData name="Hannah Everett" userId="a34bacff-1715-43a6-be1e-320c904425a3" providerId="ADAL" clId="{CF6DE2F3-2F26-4E2E-98F0-A91BB27B2432}" dt="2023-02-01T21:30:23.241" v="36" actId="1076"/>
          <ac:spMkLst>
            <pc:docMk/>
            <pc:sldMk cId="3804015289" sldId="278"/>
            <ac:spMk id="5" creationId="{46F4DEFA-AE45-AA3D-E548-C076DAADC321}"/>
          </ac:spMkLst>
        </pc:spChg>
        <pc:picChg chg="mod">
          <ac:chgData name="Hannah Everett" userId="a34bacff-1715-43a6-be1e-320c904425a3" providerId="ADAL" clId="{CF6DE2F3-2F26-4E2E-98F0-A91BB27B2432}" dt="2023-02-01T21:30:27.296" v="38" actId="1076"/>
          <ac:picMkLst>
            <pc:docMk/>
            <pc:sldMk cId="3804015289" sldId="278"/>
            <ac:picMk id="3" creationId="{88F1C690-8457-2220-8C13-43A3ACE7791E}"/>
          </ac:picMkLst>
        </pc:picChg>
      </pc:sldChg>
      <pc:sldChg chg="modSp mod">
        <pc:chgData name="Hannah Everett" userId="a34bacff-1715-43a6-be1e-320c904425a3" providerId="ADAL" clId="{CF6DE2F3-2F26-4E2E-98F0-A91BB27B2432}" dt="2023-02-01T21:21:58.167" v="14" actId="14100"/>
        <pc:sldMkLst>
          <pc:docMk/>
          <pc:sldMk cId="40093299" sldId="281"/>
        </pc:sldMkLst>
        <pc:picChg chg="mod">
          <ac:chgData name="Hannah Everett" userId="a34bacff-1715-43a6-be1e-320c904425a3" providerId="ADAL" clId="{CF6DE2F3-2F26-4E2E-98F0-A91BB27B2432}" dt="2023-02-01T21:21:58.167" v="14" actId="14100"/>
          <ac:picMkLst>
            <pc:docMk/>
            <pc:sldMk cId="40093299" sldId="281"/>
            <ac:picMk id="7" creationId="{509EE54C-E720-890B-395D-E589AF3361E4}"/>
          </ac:picMkLst>
        </pc:picChg>
      </pc:sldChg>
      <pc:sldChg chg="modSp mod">
        <pc:chgData name="Hannah Everett" userId="a34bacff-1715-43a6-be1e-320c904425a3" providerId="ADAL" clId="{CF6DE2F3-2F26-4E2E-98F0-A91BB27B2432}" dt="2023-02-01T21:30:46.355" v="39" actId="1076"/>
        <pc:sldMkLst>
          <pc:docMk/>
          <pc:sldMk cId="2633054843" sldId="282"/>
        </pc:sldMkLst>
        <pc:picChg chg="mod">
          <ac:chgData name="Hannah Everett" userId="a34bacff-1715-43a6-be1e-320c904425a3" providerId="ADAL" clId="{CF6DE2F3-2F26-4E2E-98F0-A91BB27B2432}" dt="2023-02-01T21:30:46.355" v="39" actId="1076"/>
          <ac:picMkLst>
            <pc:docMk/>
            <pc:sldMk cId="2633054843" sldId="282"/>
            <ac:picMk id="4" creationId="{7B74B1CD-9C58-2014-4D92-94E5FC0F961B}"/>
          </ac:picMkLst>
        </pc:picChg>
      </pc:sldChg>
      <pc:sldChg chg="modSp mod">
        <pc:chgData name="Hannah Everett" userId="a34bacff-1715-43a6-be1e-320c904425a3" providerId="ADAL" clId="{CF6DE2F3-2F26-4E2E-98F0-A91BB27B2432}" dt="2023-02-01T21:31:15.378" v="43" actId="1076"/>
        <pc:sldMkLst>
          <pc:docMk/>
          <pc:sldMk cId="2575227795" sldId="283"/>
        </pc:sldMkLst>
        <pc:spChg chg="mod">
          <ac:chgData name="Hannah Everett" userId="a34bacff-1715-43a6-be1e-320c904425a3" providerId="ADAL" clId="{CF6DE2F3-2F26-4E2E-98F0-A91BB27B2432}" dt="2023-02-01T21:31:13.581" v="42" actId="1076"/>
          <ac:spMkLst>
            <pc:docMk/>
            <pc:sldMk cId="2575227795" sldId="283"/>
            <ac:spMk id="5" creationId="{AC6CBC76-0E33-FF0E-CC4A-A9C3480704ED}"/>
          </ac:spMkLst>
        </pc:spChg>
        <pc:picChg chg="mod">
          <ac:chgData name="Hannah Everett" userId="a34bacff-1715-43a6-be1e-320c904425a3" providerId="ADAL" clId="{CF6DE2F3-2F26-4E2E-98F0-A91BB27B2432}" dt="2023-02-01T21:31:15.378" v="43" actId="1076"/>
          <ac:picMkLst>
            <pc:docMk/>
            <pc:sldMk cId="2575227795" sldId="283"/>
            <ac:picMk id="3" creationId="{ED492324-CBA0-4743-67CB-B06B60019F97}"/>
          </ac:picMkLst>
        </pc:picChg>
      </pc:sldChg>
      <pc:sldChg chg="modSp mod">
        <pc:chgData name="Hannah Everett" userId="a34bacff-1715-43a6-be1e-320c904425a3" providerId="ADAL" clId="{CF6DE2F3-2F26-4E2E-98F0-A91BB27B2432}" dt="2023-02-01T21:31:36.327" v="47" actId="1076"/>
        <pc:sldMkLst>
          <pc:docMk/>
          <pc:sldMk cId="778566828" sldId="284"/>
        </pc:sldMkLst>
        <pc:spChg chg="mod">
          <ac:chgData name="Hannah Everett" userId="a34bacff-1715-43a6-be1e-320c904425a3" providerId="ADAL" clId="{CF6DE2F3-2F26-4E2E-98F0-A91BB27B2432}" dt="2023-02-01T21:31:36.327" v="47" actId="1076"/>
          <ac:spMkLst>
            <pc:docMk/>
            <pc:sldMk cId="778566828" sldId="284"/>
            <ac:spMk id="2" creationId="{26FA186B-CD3B-4CA9-83AC-02EF1EB35341}"/>
          </ac:spMkLst>
        </pc:spChg>
        <pc:picChg chg="mod ord">
          <ac:chgData name="Hannah Everett" userId="a34bacff-1715-43a6-be1e-320c904425a3" providerId="ADAL" clId="{CF6DE2F3-2F26-4E2E-98F0-A91BB27B2432}" dt="2023-02-01T21:31:31.237" v="46" actId="1076"/>
          <ac:picMkLst>
            <pc:docMk/>
            <pc:sldMk cId="778566828" sldId="284"/>
            <ac:picMk id="4" creationId="{5754E9F8-744E-34A0-F684-2960CC554A6B}"/>
          </ac:picMkLst>
        </pc:picChg>
      </pc:sldChg>
      <pc:sldChg chg="modSp del mod">
        <pc:chgData name="Hannah Everett" userId="a34bacff-1715-43a6-be1e-320c904425a3" providerId="ADAL" clId="{CF6DE2F3-2F26-4E2E-98F0-A91BB27B2432}" dt="2023-02-02T13:35:44.526" v="48" actId="2696"/>
        <pc:sldMkLst>
          <pc:docMk/>
          <pc:sldMk cId="3931205176" sldId="286"/>
        </pc:sldMkLst>
        <pc:spChg chg="mod">
          <ac:chgData name="Hannah Everett" userId="a34bacff-1715-43a6-be1e-320c904425a3" providerId="ADAL" clId="{CF6DE2F3-2F26-4E2E-98F0-A91BB27B2432}" dt="2023-02-01T21:19:36.099" v="8" actId="1076"/>
          <ac:spMkLst>
            <pc:docMk/>
            <pc:sldMk cId="3931205176" sldId="286"/>
            <ac:spMk id="4" creationId="{F4C130CB-1464-1429-8A6D-BEE48D6F638E}"/>
          </ac:spMkLst>
        </pc:spChg>
      </pc:sldChg>
      <pc:sldChg chg="addSp delSp modSp mod">
        <pc:chgData name="Hannah Everett" userId="a34bacff-1715-43a6-be1e-320c904425a3" providerId="ADAL" clId="{CF6DE2F3-2F26-4E2E-98F0-A91BB27B2432}" dt="2023-02-02T14:46:18.048" v="205" actId="20577"/>
        <pc:sldMkLst>
          <pc:docMk/>
          <pc:sldMk cId="1366741961" sldId="1071"/>
        </pc:sldMkLst>
        <pc:spChg chg="mod">
          <ac:chgData name="Hannah Everett" userId="a34bacff-1715-43a6-be1e-320c904425a3" providerId="ADAL" clId="{CF6DE2F3-2F26-4E2E-98F0-A91BB27B2432}" dt="2023-02-02T14:46:18.048" v="205" actId="20577"/>
          <ac:spMkLst>
            <pc:docMk/>
            <pc:sldMk cId="1366741961" sldId="1071"/>
            <ac:spMk id="2" creationId="{737191CA-C577-48DF-9BED-E48F80854B8B}"/>
          </ac:spMkLst>
        </pc:spChg>
        <pc:spChg chg="add mod">
          <ac:chgData name="Hannah Everett" userId="a34bacff-1715-43a6-be1e-320c904425a3" providerId="ADAL" clId="{CF6DE2F3-2F26-4E2E-98F0-A91BB27B2432}" dt="2023-02-02T13:42:44.720" v="199" actId="1076"/>
          <ac:spMkLst>
            <pc:docMk/>
            <pc:sldMk cId="1366741961" sldId="1071"/>
            <ac:spMk id="5" creationId="{7528F55C-C99F-7331-ED04-02A285B47E6A}"/>
          </ac:spMkLst>
        </pc:spChg>
        <pc:picChg chg="mod">
          <ac:chgData name="Hannah Everett" userId="a34bacff-1715-43a6-be1e-320c904425a3" providerId="ADAL" clId="{CF6DE2F3-2F26-4E2E-98F0-A91BB27B2432}" dt="2023-02-02T13:39:10.810" v="91" actId="1076"/>
          <ac:picMkLst>
            <pc:docMk/>
            <pc:sldMk cId="1366741961" sldId="1071"/>
            <ac:picMk id="3" creationId="{71DCB02A-79A5-46D3-BF33-2A20519A2522}"/>
          </ac:picMkLst>
        </pc:picChg>
        <pc:picChg chg="add del mod">
          <ac:chgData name="Hannah Everett" userId="a34bacff-1715-43a6-be1e-320c904425a3" providerId="ADAL" clId="{CF6DE2F3-2F26-4E2E-98F0-A91BB27B2432}" dt="2023-02-02T13:39:39.799" v="95" actId="478"/>
          <ac:picMkLst>
            <pc:docMk/>
            <pc:sldMk cId="1366741961" sldId="1071"/>
            <ac:picMk id="1026" creationId="{F2BE2B9F-A904-6B23-001F-09FC09A2AC84}"/>
          </ac:picMkLst>
        </pc:picChg>
        <pc:picChg chg="add mod">
          <ac:chgData name="Hannah Everett" userId="a34bacff-1715-43a6-be1e-320c904425a3" providerId="ADAL" clId="{CF6DE2F3-2F26-4E2E-98F0-A91BB27B2432}" dt="2023-02-02T13:42:08.675" v="198" actId="1076"/>
          <ac:picMkLst>
            <pc:docMk/>
            <pc:sldMk cId="1366741961" sldId="1071"/>
            <ac:picMk id="1028" creationId="{F01AFD12-1408-E75C-B6BA-9D7420BADECB}"/>
          </ac:picMkLst>
        </pc:picChg>
      </pc:sldChg>
    </pc:docChg>
  </pc:docChgLst>
  <pc:docChgLst>
    <pc:chgData name="Matt Carter" userId="19151b78-be9d-4122-bcd7-c221e8f3efac" providerId="ADAL" clId="{B9596760-395D-4A43-AA0E-4C8D6D756F87}"/>
    <pc:docChg chg="addSld delSld modSld">
      <pc:chgData name="Matt Carter" userId="19151b78-be9d-4122-bcd7-c221e8f3efac" providerId="ADAL" clId="{B9596760-395D-4A43-AA0E-4C8D6D756F87}" dt="2023-02-01T21:22:51.900" v="5" actId="2696"/>
      <pc:docMkLst>
        <pc:docMk/>
      </pc:docMkLst>
      <pc:sldChg chg="modSp mod">
        <pc:chgData name="Matt Carter" userId="19151b78-be9d-4122-bcd7-c221e8f3efac" providerId="ADAL" clId="{B9596760-395D-4A43-AA0E-4C8D6D756F87}" dt="2023-02-01T21:19:55.631" v="3" actId="14100"/>
        <pc:sldMkLst>
          <pc:docMk/>
          <pc:sldMk cId="2527186642" sldId="273"/>
        </pc:sldMkLst>
        <pc:picChg chg="mod">
          <ac:chgData name="Matt Carter" userId="19151b78-be9d-4122-bcd7-c221e8f3efac" providerId="ADAL" clId="{B9596760-395D-4A43-AA0E-4C8D6D756F87}" dt="2023-02-01T21:19:55.631" v="3" actId="14100"/>
          <ac:picMkLst>
            <pc:docMk/>
            <pc:sldMk cId="2527186642" sldId="273"/>
            <ac:picMk id="2" creationId="{6398C923-7AB0-747F-DCE0-ABC8E1227535}"/>
          </ac:picMkLst>
        </pc:picChg>
      </pc:sldChg>
      <pc:sldChg chg="add del">
        <pc:chgData name="Matt Carter" userId="19151b78-be9d-4122-bcd7-c221e8f3efac" providerId="ADAL" clId="{B9596760-395D-4A43-AA0E-4C8D6D756F87}" dt="2023-02-01T21:22:51.900" v="5" actId="2696"/>
        <pc:sldMkLst>
          <pc:docMk/>
          <pc:sldMk cId="3253346570" sldId="1168"/>
        </pc:sldMkLst>
      </pc:sldChg>
      <pc:sldMasterChg chg="delSldLayout">
        <pc:chgData name="Matt Carter" userId="19151b78-be9d-4122-bcd7-c221e8f3efac" providerId="ADAL" clId="{B9596760-395D-4A43-AA0E-4C8D6D756F87}" dt="2023-02-01T21:22:51.900" v="5" actId="2696"/>
        <pc:sldMasterMkLst>
          <pc:docMk/>
          <pc:sldMasterMk cId="2028186460" sldId="2147483660"/>
        </pc:sldMasterMkLst>
        <pc:sldLayoutChg chg="del">
          <pc:chgData name="Matt Carter" userId="19151b78-be9d-4122-bcd7-c221e8f3efac" providerId="ADAL" clId="{B9596760-395D-4A43-AA0E-4C8D6D756F87}" dt="2023-02-01T21:22:51.900" v="5" actId="2696"/>
          <pc:sldLayoutMkLst>
            <pc:docMk/>
            <pc:sldMasterMk cId="2028186460" sldId="2147483660"/>
            <pc:sldLayoutMk cId="3491609099"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5F839-4AEB-4152-9A92-26F7CD2AA57C}"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5E567-6481-4385-8786-9B77B5C08A02}" type="slidenum">
              <a:rPr lang="en-US" smtClean="0"/>
              <a:t>‹#›</a:t>
            </a:fld>
            <a:endParaRPr lang="en-US"/>
          </a:p>
        </p:txBody>
      </p:sp>
    </p:spTree>
    <p:extLst>
      <p:ext uri="{BB962C8B-B14F-4D97-AF65-F5344CB8AC3E}">
        <p14:creationId xmlns:p14="http://schemas.microsoft.com/office/powerpoint/2010/main" val="64057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ABBY</a:t>
            </a:r>
          </a:p>
          <a:p>
            <a:endParaRPr lang="en-US" b="1"/>
          </a:p>
          <a:p>
            <a:r>
              <a:rPr lang="en-US"/>
              <a:t>At Grants Plus, we see our role as going beyond simply writing proposals to that of trusted advisor at every step of the grant seeking process.</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Have raised </a:t>
            </a:r>
            <a:r>
              <a:rPr lang="en-US" b="1"/>
              <a:t>a quarter of a billion dollars </a:t>
            </a:r>
            <a:r>
              <a:rPr lang="en-US"/>
              <a:t>to support the missions our clients</a:t>
            </a:r>
          </a:p>
          <a:p>
            <a:pPr marL="171450" indent="-171450">
              <a:buFont typeface="Arial" panose="020B0604020202020204" pitchFamily="34" charset="0"/>
              <a:buChar char="•"/>
            </a:pPr>
            <a:r>
              <a:rPr lang="en-US"/>
              <a:t>Celebrated our 15</a:t>
            </a:r>
            <a:r>
              <a:rPr lang="en-US" baseline="30000"/>
              <a:t>th</a:t>
            </a:r>
            <a:r>
              <a:rPr lang="en-US"/>
              <a:t> anniversary this year</a:t>
            </a:r>
          </a:p>
          <a:p>
            <a:pPr marL="171450" indent="-171450">
              <a:buFont typeface="Arial" panose="020B0604020202020204" pitchFamily="34" charset="0"/>
              <a:buChar char="•"/>
            </a:pPr>
            <a:r>
              <a:rPr lang="en-US"/>
              <a:t>Started in Cleveland and have grown to a national team of 30+ grant experts – our knowledge base of funding trends has increased exponentially as we’ve added team members across the country.</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2</a:t>
            </a:fld>
            <a:endParaRPr lang="en-US"/>
          </a:p>
        </p:txBody>
      </p:sp>
    </p:spTree>
    <p:extLst>
      <p:ext uri="{BB962C8B-B14F-4D97-AF65-F5344CB8AC3E}">
        <p14:creationId xmlns:p14="http://schemas.microsoft.com/office/powerpoint/2010/main" val="228683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effectLst/>
                <a:latin typeface="Arial" panose="020B0604020202020204" pitchFamily="34" charset="0"/>
              </a:rPr>
              <a:t>KELLY</a:t>
            </a:r>
          </a:p>
          <a:p>
            <a:endParaRPr lang="en-US" b="0" i="0">
              <a:effectLst/>
              <a:latin typeface="Arial" panose="020B0604020202020204" pitchFamily="34" charset="0"/>
            </a:endParaRPr>
          </a:p>
          <a:p>
            <a:r>
              <a:rPr lang="en-US" b="0" i="0">
                <a:effectLst/>
                <a:latin typeface="Arial" panose="020B0604020202020204" pitchFamily="34" charset="0"/>
              </a:rPr>
              <a:t>The second framework is known as “ARCI”</a:t>
            </a:r>
          </a:p>
          <a:p>
            <a:pPr marL="171450" indent="-171450">
              <a:buFont typeface="Arial" panose="020B0604020202020204" pitchFamily="34" charset="0"/>
              <a:buChar char="•"/>
            </a:pPr>
            <a:r>
              <a:rPr lang="en-US" b="0" i="0">
                <a:effectLst/>
                <a:latin typeface="Arial" panose="020B0604020202020204" pitchFamily="34" charset="0"/>
              </a:rPr>
              <a:t>We approach company functions and projects according to the ARCI approach</a:t>
            </a:r>
          </a:p>
          <a:p>
            <a:pPr marL="171450" indent="-171450">
              <a:buFont typeface="Arial" panose="020B0604020202020204" pitchFamily="34" charset="0"/>
              <a:buChar char="•"/>
            </a:pPr>
            <a:r>
              <a:rPr lang="en-US" b="0" i="0">
                <a:effectLst/>
                <a:latin typeface="Arial" panose="020B0604020202020204" pitchFamily="34" charset="0"/>
              </a:rPr>
              <a:t>Acknowledges that a single designated person must be accountable, even while others may also be involved in the outcome</a:t>
            </a:r>
          </a:p>
          <a:p>
            <a:endParaRPr lang="en-US" b="0" i="0">
              <a:effectLst/>
              <a:latin typeface="Arial" panose="020B0604020202020204" pitchFamily="34" charset="0"/>
            </a:endParaRPr>
          </a:p>
          <a:p>
            <a:r>
              <a:rPr lang="en-US" b="1"/>
              <a:t>Accountable – at the top of the pyramid:</a:t>
            </a:r>
          </a:p>
          <a:p>
            <a:pPr marL="171450" indent="-171450">
              <a:buFont typeface="Arial" panose="020B0604020202020204" pitchFamily="34" charset="0"/>
              <a:buChar char="•"/>
            </a:pPr>
            <a:r>
              <a:rPr lang="en-US"/>
              <a:t>The “owner” of the work.</a:t>
            </a:r>
          </a:p>
          <a:p>
            <a:pPr marL="171450" indent="-171450">
              <a:buFont typeface="Arial" panose="020B0604020202020204" pitchFamily="34" charset="0"/>
              <a:buChar char="•"/>
            </a:pPr>
            <a:r>
              <a:rPr lang="en-US"/>
              <a:t>They must sign off or approve when the task, objective, or decision is complete.</a:t>
            </a:r>
          </a:p>
          <a:p>
            <a:pPr marL="171450" indent="-171450">
              <a:buFont typeface="Arial" panose="020B0604020202020204" pitchFamily="34" charset="0"/>
              <a:buChar char="•"/>
            </a:pPr>
            <a:r>
              <a:rPr lang="en-US"/>
              <a:t>This person must make sure that responsibilities are assigned in the matrix for all related activities.</a:t>
            </a:r>
          </a:p>
          <a:p>
            <a:pPr marL="171450" indent="-171450">
              <a:buFont typeface="Arial" panose="020B0604020202020204" pitchFamily="34" charset="0"/>
              <a:buChar char="•"/>
            </a:pPr>
            <a:r>
              <a:rPr lang="en-US"/>
              <a:t>There is only one person accountable, which means “the buck stops there.”</a:t>
            </a:r>
          </a:p>
          <a:p>
            <a:pPr marL="171450" indent="-171450">
              <a:buFont typeface="Arial" panose="020B0604020202020204" pitchFamily="34" charset="0"/>
              <a:buChar char="•"/>
            </a:pPr>
            <a:r>
              <a:rPr lang="en-US"/>
              <a:t>In our work as grants professionals, we are often the Accountable party in getting a proposal written, finalized, and submitted on time.</a:t>
            </a:r>
          </a:p>
          <a:p>
            <a:endParaRPr lang="en-US"/>
          </a:p>
          <a:p>
            <a:r>
              <a:rPr lang="en-US" b="1"/>
              <a:t>Responsible – next level of the pyramid:</a:t>
            </a:r>
          </a:p>
          <a:p>
            <a:pPr marL="171450" indent="-171450">
              <a:buFont typeface="Arial" panose="020B0604020202020204" pitchFamily="34" charset="0"/>
              <a:buChar char="•"/>
            </a:pPr>
            <a:r>
              <a:rPr lang="en-US"/>
              <a:t>The “doers” of the work.</a:t>
            </a:r>
          </a:p>
          <a:p>
            <a:pPr marL="171450" indent="-171450">
              <a:buFont typeface="Arial" panose="020B0604020202020204" pitchFamily="34" charset="0"/>
              <a:buChar char="•"/>
            </a:pPr>
            <a:r>
              <a:rPr lang="en-US"/>
              <a:t>They must complete the task or objective or make a decision to help the Accountable person bring a project to completion.</a:t>
            </a:r>
          </a:p>
          <a:p>
            <a:pPr marL="171450" indent="-171450">
              <a:buFont typeface="Arial" panose="020B0604020202020204" pitchFamily="34" charset="0"/>
              <a:buChar char="•"/>
            </a:pPr>
            <a:r>
              <a:rPr lang="en-US"/>
              <a:t>Several people can be jointly responsible for various aspects or tasks within the project.</a:t>
            </a:r>
          </a:p>
          <a:p>
            <a:pPr marL="171450" indent="-171450">
              <a:buFont typeface="Arial" panose="020B0604020202020204" pitchFamily="34" charset="0"/>
              <a:buChar char="•"/>
            </a:pPr>
            <a:r>
              <a:rPr lang="en-US"/>
              <a:t>In our work as grants professionals, the Responsible parties are often program managers, direct service staff, finance staff, etc. – whoever you rely on to get the information you need.</a:t>
            </a:r>
          </a:p>
          <a:p>
            <a:endParaRPr lang="en-US"/>
          </a:p>
          <a:p>
            <a:r>
              <a:rPr lang="en-US" b="1"/>
              <a:t>Consulted – one more level down on the pyramid:</a:t>
            </a:r>
          </a:p>
          <a:p>
            <a:pPr marL="171450" indent="-171450">
              <a:buFont typeface="Arial" panose="020B0604020202020204" pitchFamily="34" charset="0"/>
              <a:buChar char="•"/>
            </a:pPr>
            <a:r>
              <a:rPr lang="en-US"/>
              <a:t>These are the people who need to give input before the work can be done and signed-off on, but don’t own the project and aren’t necessarily responsible for any specific tasks.</a:t>
            </a:r>
          </a:p>
          <a:p>
            <a:pPr marL="171450" indent="-171450">
              <a:buFont typeface="Arial" panose="020B0604020202020204" pitchFamily="34" charset="0"/>
              <a:buChar char="•"/>
            </a:pPr>
            <a:r>
              <a:rPr lang="en-US"/>
              <a:t>These people are “in the loop” and are considered active participants.</a:t>
            </a:r>
          </a:p>
          <a:p>
            <a:pPr marL="171450" indent="-171450">
              <a:buFont typeface="Arial" panose="020B0604020202020204" pitchFamily="34" charset="0"/>
              <a:buChar char="•"/>
            </a:pPr>
            <a:r>
              <a:rPr lang="en-US"/>
              <a:t>In our roles, this is most likely a Director of Development or Chief Development Officer who reads and approves a final draft before submission; maybe a director of finance who signs off on the budget; or even an Executive Director.</a:t>
            </a:r>
          </a:p>
          <a:p>
            <a:endParaRPr lang="en-US"/>
          </a:p>
          <a:p>
            <a:r>
              <a:rPr lang="en-US" b="1"/>
              <a:t>Informed – this is the bottom layer of the pyramid:</a:t>
            </a:r>
          </a:p>
          <a:p>
            <a:pPr marL="171450" indent="-171450">
              <a:buFont typeface="Arial" panose="020B0604020202020204" pitchFamily="34" charset="0"/>
              <a:buChar char="•"/>
            </a:pPr>
            <a:r>
              <a:rPr lang="en-US"/>
              <a:t>The people who need to be kept “in the picture”.</a:t>
            </a:r>
          </a:p>
          <a:p>
            <a:pPr marL="171450" indent="-171450">
              <a:buFont typeface="Arial" panose="020B0604020202020204" pitchFamily="34" charset="0"/>
              <a:buChar char="•"/>
            </a:pPr>
            <a:r>
              <a:rPr lang="en-US"/>
              <a:t>They need updates on progress or decisions that have been made that impact the project, but they do not need to be formally consulted.</a:t>
            </a:r>
          </a:p>
          <a:p>
            <a:pPr marL="171450" indent="-171450">
              <a:buFont typeface="Arial" panose="020B0604020202020204" pitchFamily="34" charset="0"/>
              <a:buChar char="•"/>
            </a:pPr>
            <a:r>
              <a:rPr lang="en-US"/>
              <a:t>Nor do they contribute directly to the task or decision.</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11</a:t>
            </a:fld>
            <a:endParaRPr lang="en-US"/>
          </a:p>
        </p:txBody>
      </p:sp>
    </p:spTree>
    <p:extLst>
      <p:ext uri="{BB962C8B-B14F-4D97-AF65-F5344CB8AC3E}">
        <p14:creationId xmlns:p14="http://schemas.microsoft.com/office/powerpoint/2010/main" val="2855588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KELLY</a:t>
            </a:r>
          </a:p>
          <a:p>
            <a:endParaRPr lang="en-US">
              <a:cs typeface="Calibri"/>
            </a:endParaRPr>
          </a:p>
          <a:p>
            <a:r>
              <a:rPr lang="en-US">
                <a:cs typeface="Calibri"/>
              </a:rPr>
              <a:t>Here’s an example of the ARCI framework in action (read the example)</a:t>
            </a:r>
          </a:p>
          <a:p>
            <a:endParaRPr lang="en-US">
              <a:cs typeface="Calibri"/>
            </a:endParaRPr>
          </a:p>
          <a:p>
            <a:r>
              <a:rPr lang="en-US">
                <a:cs typeface="Calibri"/>
              </a:rPr>
              <a:t>Accountable:</a:t>
            </a:r>
          </a:p>
          <a:p>
            <a:pPr marL="171450" indent="-171450">
              <a:buFont typeface="Arial" panose="020B0604020202020204" pitchFamily="34" charset="0"/>
              <a:buChar char="•"/>
            </a:pPr>
            <a:r>
              <a:rPr lang="en-US">
                <a:cs typeface="Calibri"/>
              </a:rPr>
              <a:t>The individual responsible for writing your grants is accountable for making sure the proposal gets completed and submitted on time</a:t>
            </a:r>
          </a:p>
          <a:p>
            <a:pPr marL="171450" indent="-171450">
              <a:buFont typeface="Arial" panose="020B0604020202020204" pitchFamily="34" charset="0"/>
              <a:buChar char="•"/>
            </a:pPr>
            <a:endParaRPr lang="en-US">
              <a:cs typeface="Calibri"/>
            </a:endParaRPr>
          </a:p>
          <a:p>
            <a:pPr marL="0" indent="0">
              <a:buFont typeface="Arial" panose="020B0604020202020204" pitchFamily="34" charset="0"/>
              <a:buNone/>
            </a:pPr>
            <a:r>
              <a:rPr lang="en-US">
                <a:cs typeface="Calibri"/>
              </a:rPr>
              <a:t>Responsible:</a:t>
            </a:r>
          </a:p>
          <a:p>
            <a:pPr marL="171450" indent="-171450">
              <a:buFont typeface="Arial" panose="020B0604020202020204" pitchFamily="34" charset="0"/>
              <a:buChar char="•"/>
            </a:pPr>
            <a:r>
              <a:rPr lang="en-US">
                <a:cs typeface="Calibri"/>
              </a:rPr>
              <a:t>One program staff member is gathering client input/stories for inclusion in the proposal to demonstrate past impact</a:t>
            </a:r>
          </a:p>
          <a:p>
            <a:pPr marL="171450" indent="-171450">
              <a:buFont typeface="Arial" panose="020B0604020202020204" pitchFamily="34" charset="0"/>
              <a:buChar char="•"/>
            </a:pPr>
            <a:r>
              <a:rPr lang="en-US">
                <a:cs typeface="Calibri"/>
              </a:rPr>
              <a:t>Another program staff member is gathering and synthesizing the data needed for the proposal to help make the compelling case</a:t>
            </a:r>
          </a:p>
          <a:p>
            <a:pPr marL="171450" indent="-171450">
              <a:buFont typeface="Arial" panose="020B0604020202020204" pitchFamily="34" charset="0"/>
              <a:buChar char="•"/>
            </a:pPr>
            <a:endParaRPr lang="en-US">
              <a:cs typeface="Calibri"/>
            </a:endParaRPr>
          </a:p>
          <a:p>
            <a:pPr marL="0" indent="0">
              <a:buFont typeface="Arial" panose="020B0604020202020204" pitchFamily="34" charset="0"/>
              <a:buNone/>
            </a:pPr>
            <a:r>
              <a:rPr lang="en-US">
                <a:cs typeface="Calibri"/>
              </a:rPr>
              <a:t>Consulted:</a:t>
            </a:r>
          </a:p>
          <a:p>
            <a:pPr marL="171450" indent="-171450">
              <a:buFont typeface="Arial" panose="020B0604020202020204" pitchFamily="34" charset="0"/>
              <a:buChar char="•"/>
            </a:pPr>
            <a:r>
              <a:rPr lang="en-US">
                <a:cs typeface="Calibri"/>
              </a:rPr>
              <a:t>CFO who is going to approve the budget being submitted with the proposal</a:t>
            </a:r>
          </a:p>
          <a:p>
            <a:pPr marL="171450" indent="-171450">
              <a:buFont typeface="Arial" panose="020B0604020202020204" pitchFamily="34" charset="0"/>
              <a:buChar char="•"/>
            </a:pPr>
            <a:r>
              <a:rPr lang="en-US">
                <a:cs typeface="Calibri"/>
              </a:rPr>
              <a:t>Executive Director who is reviewing and approving the final version for submission</a:t>
            </a:r>
          </a:p>
          <a:p>
            <a:pPr marL="171450" indent="-171450">
              <a:buFont typeface="Arial" panose="020B0604020202020204" pitchFamily="34" charset="0"/>
              <a:buChar char="•"/>
            </a:pPr>
            <a:endParaRPr lang="en-US">
              <a:cs typeface="Calibri"/>
            </a:endParaRPr>
          </a:p>
          <a:p>
            <a:pPr marL="0" indent="0">
              <a:buFont typeface="Arial" panose="020B0604020202020204" pitchFamily="34" charset="0"/>
              <a:buNone/>
            </a:pPr>
            <a:r>
              <a:rPr lang="en-US">
                <a:cs typeface="Calibri"/>
              </a:rPr>
              <a:t>Informed:</a:t>
            </a:r>
          </a:p>
          <a:p>
            <a:pPr marL="171450" indent="-171450">
              <a:buFont typeface="Arial" panose="020B0604020202020204" pitchFamily="34" charset="0"/>
              <a:buChar char="•"/>
            </a:pPr>
            <a:r>
              <a:rPr lang="en-US">
                <a:cs typeface="Calibri"/>
              </a:rPr>
              <a:t>Program director who will receive updates along the way and will be notified when the proposal has been submitted</a:t>
            </a:r>
          </a:p>
          <a:p>
            <a:pPr marL="171450" indent="-171450">
              <a:buFont typeface="Arial" panose="020B0604020202020204" pitchFamily="34" charset="0"/>
              <a:buChar char="•"/>
            </a:pPr>
            <a:endParaRPr lang="en-US">
              <a:cs typeface="Calibri"/>
            </a:endParaRPr>
          </a:p>
          <a:p>
            <a:pPr marL="0" indent="0">
              <a:buFont typeface="Arial" panose="020B0604020202020204" pitchFamily="34" charset="0"/>
              <a:buNone/>
            </a:pPr>
            <a:r>
              <a:rPr lang="en-US">
                <a:cs typeface="Calibri"/>
              </a:rPr>
              <a:t>You can apply this framework to any project that involves a team of people working toward a goal or objective, which gives the team a shared understanding of each person’s roles and contributions and helps ensure that the project moves forward as agreed to by the team.</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12</a:t>
            </a:fld>
            <a:endParaRPr lang="en-US"/>
          </a:p>
        </p:txBody>
      </p:sp>
    </p:spTree>
    <p:extLst>
      <p:ext uri="{BB962C8B-B14F-4D97-AF65-F5344CB8AC3E}">
        <p14:creationId xmlns:p14="http://schemas.microsoft.com/office/powerpoint/2010/main" val="3989696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ABBY</a:t>
            </a:r>
          </a:p>
          <a:p>
            <a:endParaRPr lang="en-US"/>
          </a:p>
          <a:p>
            <a:r>
              <a:rPr lang="en-US"/>
              <a:t>The second technique to help you manage up for successful grant seeking is learning how to lead better meetings. </a:t>
            </a:r>
          </a:p>
          <a:p>
            <a:r>
              <a:rPr lang="en-US"/>
              <a:t>As grants professionals, it’s likely that we not only attend A LOT of meetings, </a:t>
            </a:r>
          </a:p>
          <a:p>
            <a:pPr marL="171450" indent="-171450">
              <a:buFont typeface="Arial" panose="020B0604020202020204" pitchFamily="34" charset="0"/>
              <a:buChar char="•"/>
            </a:pPr>
            <a:r>
              <a:rPr lang="en-US"/>
              <a:t>Many times, we are </a:t>
            </a:r>
            <a:r>
              <a:rPr lang="en-US" b="1"/>
              <a:t>leading </a:t>
            </a:r>
            <a:r>
              <a:rPr lang="en-US" b="0"/>
              <a:t>meetings with program staff, executive staff, and colleagues at all levels of the organization.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We’ve probably all been in meetings that lack a clear purpose, or where our own role is not clearly defined. </a:t>
            </a:r>
            <a:r>
              <a:rPr lang="en-US"/>
              <a:t>Raise your hand if you have been in some not-so-great meetings. We’ve all been there! </a:t>
            </a:r>
            <a:endParaRPr lang="en-US" b="0"/>
          </a:p>
          <a:p>
            <a:pPr marL="0" indent="0">
              <a:buFont typeface="Arial" panose="020B0604020202020204" pitchFamily="34" charset="0"/>
              <a:buNone/>
            </a:pPr>
            <a:endParaRPr lang="en-US" b="0"/>
          </a:p>
          <a:p>
            <a:pPr marL="0" indent="0">
              <a:buFont typeface="Arial" panose="020B0604020202020204" pitchFamily="34" charset="0"/>
              <a:buNone/>
            </a:pPr>
            <a:r>
              <a:rPr lang="en-US" b="0"/>
              <a:t>However, we know that a well-led meeting can be an effective tool for ensuring team members are on the same page and there is a shared sense of purpose. </a:t>
            </a:r>
          </a:p>
          <a:p>
            <a:pPr marL="0" indent="0">
              <a:buFont typeface="Arial" panose="020B0604020202020204" pitchFamily="34" charset="0"/>
              <a:buNone/>
            </a:pPr>
            <a:endParaRPr lang="en-US" b="0"/>
          </a:p>
          <a:p>
            <a:pPr marL="0" indent="0">
              <a:buFont typeface="Arial" panose="020B0604020202020204" pitchFamily="34" charset="0"/>
              <a:buNone/>
            </a:pPr>
            <a:r>
              <a:rPr lang="en-US" b="0"/>
              <a:t>You can use meetings to:</a:t>
            </a:r>
            <a:endParaRPr lang="en-US" b="1"/>
          </a:p>
          <a:p>
            <a:pPr marL="171450" indent="-171450">
              <a:buFont typeface="Arial" panose="020B0604020202020204" pitchFamily="34" charset="0"/>
              <a:buChar char="•"/>
            </a:pPr>
            <a:r>
              <a:rPr lang="en-US" b="0"/>
              <a:t>Unite program and leadership staff around a common goal</a:t>
            </a:r>
          </a:p>
          <a:p>
            <a:pPr marL="171450" indent="-171450">
              <a:buFont typeface="Arial" panose="020B0604020202020204" pitchFamily="34" charset="0"/>
              <a:buChar char="•"/>
            </a:pPr>
            <a:r>
              <a:rPr lang="en-US" b="0"/>
              <a:t>Reinforce staff accountabilities </a:t>
            </a:r>
          </a:p>
          <a:p>
            <a:pPr marL="171450" indent="-171450">
              <a:buFont typeface="Arial" panose="020B0604020202020204" pitchFamily="34" charset="0"/>
              <a:buChar char="•"/>
            </a:pPr>
            <a:r>
              <a:rPr lang="en-US" b="0"/>
              <a:t>Establish timelines for carrying out a project to completion. </a:t>
            </a:r>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13</a:t>
            </a:fld>
            <a:endParaRPr lang="en-US"/>
          </a:p>
        </p:txBody>
      </p:sp>
    </p:spTree>
    <p:extLst>
      <p:ext uri="{BB962C8B-B14F-4D97-AF65-F5344CB8AC3E}">
        <p14:creationId xmlns:p14="http://schemas.microsoft.com/office/powerpoint/2010/main" val="110147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None/>
            </a:pPr>
            <a:r>
              <a:rPr lang="en-US" b="1"/>
              <a:t>ABBY</a:t>
            </a:r>
          </a:p>
          <a:p>
            <a:pPr lvl="1">
              <a:buNone/>
            </a:pPr>
            <a:endParaRPr lang="en-US"/>
          </a:p>
          <a:p>
            <a:pPr lvl="1">
              <a:buNone/>
            </a:pPr>
            <a:r>
              <a:rPr lang="en-US"/>
              <a:t>In order to have a successful meeting, you need the following tools in your chest: </a:t>
            </a:r>
          </a:p>
          <a:p>
            <a:pPr lvl="1">
              <a:buNone/>
            </a:pPr>
            <a:endParaRPr lang="en-US"/>
          </a:p>
          <a:p>
            <a:pPr marL="628650" lvl="1" indent="-171450">
              <a:buFont typeface="Arial" panose="020B0604020202020204" pitchFamily="34" charset="0"/>
              <a:buChar char="•"/>
            </a:pPr>
            <a:r>
              <a:rPr lang="en-US"/>
              <a:t>The right attendees: The goal and content of the meeting should be applicable to each attendee. Think about who is instrumental in achieving the goal you have set for the meeting. The ARCI framework can help with this</a:t>
            </a:r>
          </a:p>
          <a:p>
            <a:pPr marL="457200" lvl="1" indent="0">
              <a:buFont typeface="Arial" panose="020B0604020202020204" pitchFamily="34" charset="0"/>
              <a:buNone/>
            </a:pPr>
            <a:endParaRPr lang="en-US"/>
          </a:p>
          <a:p>
            <a:pPr marL="628650" lvl="1" indent="-171450">
              <a:buFont typeface="Arial" panose="020B0604020202020204" pitchFamily="34" charset="0"/>
              <a:buChar char="•"/>
            </a:pPr>
            <a:r>
              <a:rPr lang="en-US"/>
              <a:t>Meeting agenda: Create an agenda with discussion items that support the overall goal of the meeting. Components of a good agenda include:</a:t>
            </a:r>
          </a:p>
          <a:p>
            <a:pPr marL="1085850" lvl="2" indent="-171450">
              <a:buFont typeface="Arial" panose="020B0604020202020204" pitchFamily="34" charset="0"/>
              <a:buChar char="•"/>
            </a:pPr>
            <a:r>
              <a:rPr lang="en-US"/>
              <a:t>Introductions (if needed)</a:t>
            </a:r>
          </a:p>
          <a:p>
            <a:pPr marL="1085850" lvl="2" indent="-171450">
              <a:buFont typeface="Arial" panose="020B0604020202020204" pitchFamily="34" charset="0"/>
              <a:buChar char="•"/>
            </a:pPr>
            <a:r>
              <a:rPr lang="en-US"/>
              <a:t>An opportunity for relevant updates (in our client meetings we start with organizational updates from our clients)</a:t>
            </a:r>
          </a:p>
          <a:p>
            <a:pPr marL="1085850" lvl="2" indent="-171450">
              <a:buFont typeface="Arial" panose="020B0604020202020204" pitchFamily="34" charset="0"/>
              <a:buChar char="•"/>
            </a:pPr>
            <a:r>
              <a:rPr lang="en-US"/>
              <a:t>Items that support the goal of the meeting</a:t>
            </a:r>
          </a:p>
          <a:p>
            <a:pPr marL="1085850" lvl="2" indent="-171450">
              <a:buFont typeface="Arial" panose="020B0604020202020204" pitchFamily="34" charset="0"/>
              <a:buChar char="•"/>
            </a:pPr>
            <a:r>
              <a:rPr lang="en-US"/>
              <a:t>Review of action items</a:t>
            </a:r>
          </a:p>
          <a:p>
            <a:pPr marL="1085850" lvl="2" indent="-171450">
              <a:buFont typeface="Arial" panose="020B0604020202020204" pitchFamily="34" charset="0"/>
              <a:buChar char="•"/>
            </a:pPr>
            <a:r>
              <a:rPr lang="en-US"/>
              <a:t>Wrap up, which might include sharing the date of the next meeting or confirming next steps</a:t>
            </a:r>
          </a:p>
          <a:p>
            <a:pPr marL="1085850" lvl="2" indent="-171450">
              <a:buFont typeface="Arial" panose="020B0604020202020204" pitchFamily="34" charset="0"/>
              <a:buChar char="•"/>
            </a:pPr>
            <a:endParaRPr lang="en-US"/>
          </a:p>
          <a:p>
            <a:pPr marL="914400" lvl="2" indent="0">
              <a:buFont typeface="Arial" panose="020B0604020202020204" pitchFamily="34" charset="0"/>
              <a:buNone/>
            </a:pPr>
            <a:r>
              <a:rPr lang="en-US"/>
              <a:t>Develop and share the agenda with attendees in advance. It can help to ground everyone in the agenda at the start of the meeting and keep the conversation on track once the meeting is underway. If you’re remote, consider screen sharing the agenda. If you’re meeting in person, bring hard copies. </a:t>
            </a:r>
          </a:p>
          <a:p>
            <a:pPr lvl="1">
              <a:buNone/>
            </a:pPr>
            <a:endParaRPr lang="en-US"/>
          </a:p>
          <a:p>
            <a:pPr marL="628650" lvl="1" indent="-171450">
              <a:buFont typeface="Arial" panose="020B0604020202020204" pitchFamily="34" charset="0"/>
              <a:buChar char="•"/>
            </a:pPr>
            <a:r>
              <a:rPr lang="en-US"/>
              <a:t>Detailed notes: Have a designated note-taker and keep track of any action-items or questions that come up over the course of the conversation. Having one person focused on taking notes allows someone else to focus entirely on leading the conversation and actively listening to other attendees.</a:t>
            </a:r>
          </a:p>
          <a:p>
            <a:pPr marL="457200" lvl="1" indent="0">
              <a:buFont typeface="Arial" panose="020B0604020202020204" pitchFamily="34" charset="0"/>
              <a:buNone/>
            </a:pPr>
            <a:endParaRPr lang="en-US"/>
          </a:p>
          <a:p>
            <a:pPr marL="628650" lvl="1" indent="-171450">
              <a:buFont typeface="Arial" panose="020B0604020202020204" pitchFamily="34" charset="0"/>
              <a:buChar char="•"/>
            </a:pPr>
            <a:r>
              <a:rPr lang="en-US"/>
              <a:t>Having detailed notes will help you with the next step, which is meeting follow up. You can highlight action/to-do items by highlighting them in the meeting notes and assigning different colors to who is going to complete the action item for ease of follow up</a:t>
            </a:r>
          </a:p>
          <a:p>
            <a:pPr marL="628650" lvl="1" indent="-171450">
              <a:buFont typeface="Arial" panose="020B0604020202020204" pitchFamily="34" charset="0"/>
              <a:buChar char="•"/>
            </a:pPr>
            <a:endParaRPr lang="en-US"/>
          </a:p>
          <a:p>
            <a:pPr marL="628650" lvl="1" indent="-171450">
              <a:buFont typeface="Arial" panose="020B0604020202020204" pitchFamily="34" charset="0"/>
              <a:buChar char="•"/>
            </a:pPr>
            <a:r>
              <a:rPr lang="en-US"/>
              <a:t>The follow up communication after a meeting is critical to reinforcing the accountability framework we talked about earlier. As the meeting leader, it is your responsibility to reinforce and remind people what they agreed to do.</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14</a:t>
            </a:fld>
            <a:endParaRPr lang="en-US"/>
          </a:p>
        </p:txBody>
      </p:sp>
    </p:spTree>
    <p:extLst>
      <p:ext uri="{BB962C8B-B14F-4D97-AF65-F5344CB8AC3E}">
        <p14:creationId xmlns:p14="http://schemas.microsoft.com/office/powerpoint/2010/main" val="3860770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ABBY</a:t>
            </a:r>
          </a:p>
          <a:p>
            <a:endParaRPr lang="en-US"/>
          </a:p>
          <a:p>
            <a:r>
              <a:rPr lang="en-US"/>
              <a:t>Let’s look at an example. </a:t>
            </a:r>
          </a:p>
          <a:p>
            <a:endParaRPr lang="en-US"/>
          </a:p>
          <a:p>
            <a:r>
              <a:rPr lang="en-US"/>
              <a:t>First, set the goal.</a:t>
            </a:r>
          </a:p>
          <a:p>
            <a:endParaRPr lang="en-US"/>
          </a:p>
          <a:p>
            <a:r>
              <a:rPr lang="en-US"/>
              <a:t>In this example, we are convening a meeting to confirm proposal writing projects for the coming month. Using the ARCI framework, we’ve determined that: </a:t>
            </a:r>
          </a:p>
          <a:p>
            <a:endParaRPr lang="en-US"/>
          </a:p>
          <a:p>
            <a:pPr marL="171450" indent="-171450">
              <a:buFont typeface="Arial" panose="020B0604020202020204" pitchFamily="34" charset="0"/>
              <a:buChar char="•"/>
            </a:pPr>
            <a:r>
              <a:rPr lang="en-US"/>
              <a:t>The Chief Development Officer is </a:t>
            </a:r>
            <a:r>
              <a:rPr lang="en-US" b="1"/>
              <a:t>Accountable</a:t>
            </a:r>
            <a:r>
              <a:rPr lang="en-US"/>
              <a:t> for ensuring the proposal pipeline is on track to meet the organization’s fundraising goal for the quarter </a:t>
            </a:r>
          </a:p>
          <a:p>
            <a:pPr marL="171450" indent="-171450">
              <a:buFont typeface="Arial" panose="020B0604020202020204" pitchFamily="34" charset="0"/>
              <a:buChar char="•"/>
            </a:pPr>
            <a:r>
              <a:rPr lang="en-US"/>
              <a:t>You (the Grant Writer) are </a:t>
            </a:r>
            <a:r>
              <a:rPr lang="en-US" b="1"/>
              <a:t>responsible</a:t>
            </a:r>
            <a:r>
              <a:rPr lang="en-US"/>
              <a:t> for submitting proposals on deadline.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Executive Director should be </a:t>
            </a:r>
            <a:r>
              <a:rPr lang="en-US" b="1"/>
              <a:t>consulted</a:t>
            </a:r>
            <a:r>
              <a:rPr lang="en-US"/>
              <a:t> to confirm that proposal development plans align with the strategic direction of the organization.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Since the goal of the meeting is to confirm high level details – what proposals need to be completed to stay on goal, you decide that you will </a:t>
            </a:r>
            <a:r>
              <a:rPr lang="en-US" b="1"/>
              <a:t>inform/consult</a:t>
            </a:r>
            <a:r>
              <a:rPr lang="en-US"/>
              <a:t> the program staff about the proposal development plans that will require their input following the meeting.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You may have noticed that in this example, the grants manager is responsible, whereas the CDO is accountable. Your role in the ARCI framework may/will shift depending on the specific context/situation.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Based on the goal we want to achieve, we’ve created an agenda with the following action items: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Review proposal calendar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Review cultivation pipeline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Confirm proposal projects</a:t>
            </a:r>
          </a:p>
          <a:p>
            <a:endParaRPr lang="en-US"/>
          </a:p>
          <a:p>
            <a:r>
              <a:rPr lang="en-US"/>
              <a:t>By taking the time to think about the goal of the meeting, planning who should attend using the ARCI framework, creating an agenda to help the conversation stay on track, and then proactively communicating next steps, you are already increasing your chances of leading a successful meeting that achieves your purpose. </a:t>
            </a:r>
          </a:p>
        </p:txBody>
      </p:sp>
      <p:sp>
        <p:nvSpPr>
          <p:cNvPr id="4" name="Slide Number Placeholder 3"/>
          <p:cNvSpPr>
            <a:spLocks noGrp="1"/>
          </p:cNvSpPr>
          <p:nvPr>
            <p:ph type="sldNum" sz="quarter" idx="5"/>
          </p:nvPr>
        </p:nvSpPr>
        <p:spPr/>
        <p:txBody>
          <a:bodyPr/>
          <a:lstStyle/>
          <a:p>
            <a:fld id="{5625E567-6481-4385-8786-9B77B5C08A02}" type="slidenum">
              <a:rPr lang="en-US" smtClean="0"/>
              <a:t>15</a:t>
            </a:fld>
            <a:endParaRPr lang="en-US"/>
          </a:p>
        </p:txBody>
      </p:sp>
    </p:spTree>
    <p:extLst>
      <p:ext uri="{BB962C8B-B14F-4D97-AF65-F5344CB8AC3E}">
        <p14:creationId xmlns:p14="http://schemas.microsoft.com/office/powerpoint/2010/main" val="3135280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a:t>
            </a:r>
          </a:p>
          <a:p>
            <a:endParaRPr lang="en-US"/>
          </a:p>
          <a:p>
            <a:r>
              <a:rPr lang="en-US"/>
              <a:t>Coming out of a meeting like the example Abby just reviewed (or any meeting related to a grant opportunity), the next step is going to be gathering the data and information you need to complete the proposal.</a:t>
            </a:r>
          </a:p>
          <a:p>
            <a:endParaRPr lang="en-US"/>
          </a:p>
          <a:p>
            <a:r>
              <a:rPr lang="en-US"/>
              <a:t>Another technique for managing up is to identify what information you need and clearly communicate those needs to the people who can provide it</a:t>
            </a:r>
          </a:p>
          <a:p>
            <a:pPr marL="171450" indent="-171450">
              <a:buFont typeface="Arial" panose="020B0604020202020204" pitchFamily="34" charset="0"/>
              <a:buChar char="•"/>
            </a:pPr>
            <a:r>
              <a:rPr lang="en-US"/>
              <a:t>At Grants Plus, we call this a “data request” and we identify this as a formal, structured part of the grant-seeking/proposal development process with our clients</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16</a:t>
            </a:fld>
            <a:endParaRPr lang="en-US"/>
          </a:p>
        </p:txBody>
      </p:sp>
    </p:spTree>
    <p:extLst>
      <p:ext uri="{BB962C8B-B14F-4D97-AF65-F5344CB8AC3E}">
        <p14:creationId xmlns:p14="http://schemas.microsoft.com/office/powerpoint/2010/main" val="1866841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a:t>
            </a:r>
          </a:p>
          <a:p>
            <a:endParaRPr lang="en-US"/>
          </a:p>
          <a:p>
            <a:r>
              <a:rPr lang="en-US"/>
              <a:t>Requests for information connect back to our SDR communication and ARCI framework</a:t>
            </a:r>
          </a:p>
          <a:p>
            <a:pPr marL="171450" indent="-171450">
              <a:buFont typeface="Arial" panose="020B0604020202020204" pitchFamily="34" charset="0"/>
              <a:buChar char="•"/>
            </a:pPr>
            <a:r>
              <a:rPr lang="en-US"/>
              <a:t>Streamlines the process for gathering the information you need</a:t>
            </a:r>
          </a:p>
          <a:p>
            <a:pPr marL="171450" indent="-171450">
              <a:buFont typeface="Arial" panose="020B0604020202020204" pitchFamily="34" charset="0"/>
              <a:buChar char="•"/>
            </a:pPr>
            <a:r>
              <a:rPr lang="en-US"/>
              <a:t>Simplifies your request and makes it very clear what you need</a:t>
            </a:r>
          </a:p>
          <a:p>
            <a:pPr marL="171450" indent="-171450">
              <a:buFont typeface="Arial" panose="020B0604020202020204" pitchFamily="34" charset="0"/>
              <a:buChar char="•"/>
            </a:pPr>
            <a:r>
              <a:rPr lang="en-US"/>
              <a:t>Also makes it clear who you need it from (identifying responsibilities)</a:t>
            </a:r>
          </a:p>
          <a:p>
            <a:pPr marL="171450" indent="-171450">
              <a:buFont typeface="Arial" panose="020B0604020202020204" pitchFamily="34" charset="0"/>
              <a:buChar char="•"/>
            </a:pPr>
            <a:r>
              <a:rPr lang="en-US"/>
              <a:t>And by when</a:t>
            </a:r>
          </a:p>
          <a:p>
            <a:pPr marL="171450" indent="-171450">
              <a:buFont typeface="Arial" panose="020B0604020202020204" pitchFamily="34" charset="0"/>
              <a:buChar char="•"/>
            </a:pPr>
            <a:r>
              <a:rPr lang="en-US"/>
              <a:t>Presents the request in an objective and reasonable manner</a:t>
            </a:r>
          </a:p>
        </p:txBody>
      </p:sp>
      <p:sp>
        <p:nvSpPr>
          <p:cNvPr id="4" name="Slide Number Placeholder 3"/>
          <p:cNvSpPr>
            <a:spLocks noGrp="1"/>
          </p:cNvSpPr>
          <p:nvPr>
            <p:ph type="sldNum" sz="quarter" idx="5"/>
          </p:nvPr>
        </p:nvSpPr>
        <p:spPr/>
        <p:txBody>
          <a:bodyPr/>
          <a:lstStyle/>
          <a:p>
            <a:fld id="{5625E567-6481-4385-8786-9B77B5C08A02}" type="slidenum">
              <a:rPr lang="en-US" smtClean="0"/>
              <a:t>17</a:t>
            </a:fld>
            <a:endParaRPr lang="en-US"/>
          </a:p>
        </p:txBody>
      </p:sp>
    </p:spTree>
    <p:extLst>
      <p:ext uri="{BB962C8B-B14F-4D97-AF65-F5344CB8AC3E}">
        <p14:creationId xmlns:p14="http://schemas.microsoft.com/office/powerpoint/2010/main" val="800494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a:t>
            </a:r>
          </a:p>
          <a:p>
            <a:endParaRPr lang="en-US"/>
          </a:p>
          <a:p>
            <a:r>
              <a:rPr lang="en-US"/>
              <a:t>The process we use for developing a data request includes:</a:t>
            </a:r>
          </a:p>
          <a:p>
            <a:pPr marL="171450" indent="-171450">
              <a:buFont typeface="Arial" panose="020B0604020202020204" pitchFamily="34" charset="0"/>
              <a:buChar char="•"/>
            </a:pPr>
            <a:r>
              <a:rPr lang="en-US"/>
              <a:t>First, reviewing the application guidelines; this is basic in proposal development – know the instructions and follow them</a:t>
            </a:r>
          </a:p>
          <a:p>
            <a:pPr marL="171450" indent="-171450">
              <a:buFont typeface="Arial" panose="020B0604020202020204" pitchFamily="34" charset="0"/>
              <a:buChar char="•"/>
            </a:pPr>
            <a:r>
              <a:rPr lang="en-US"/>
              <a:t>Identify the information you have and what’s missing that you’re going to need to gather</a:t>
            </a:r>
          </a:p>
          <a:p>
            <a:pPr marL="171450" indent="-171450">
              <a:buFont typeface="Arial" panose="020B0604020202020204" pitchFamily="34" charset="0"/>
              <a:buChar char="•"/>
            </a:pPr>
            <a:r>
              <a:rPr lang="en-US"/>
              <a:t>Create an outline of the missing information and identify who is most likely to have that information</a:t>
            </a:r>
          </a:p>
          <a:p>
            <a:pPr marL="171450" indent="-171450">
              <a:buFont typeface="Arial" panose="020B0604020202020204" pitchFamily="34" charset="0"/>
              <a:buChar char="•"/>
            </a:pPr>
            <a:r>
              <a:rPr lang="en-US"/>
              <a:t>Create the “data request”</a:t>
            </a:r>
          </a:p>
          <a:p>
            <a:pPr marL="628650" lvl="1" indent="-171450">
              <a:buFont typeface="Arial" panose="020B0604020202020204" pitchFamily="34" charset="0"/>
              <a:buChar char="•"/>
            </a:pPr>
            <a:r>
              <a:rPr lang="en-US"/>
              <a:t>We send these via email but could also be done in a meeting</a:t>
            </a:r>
          </a:p>
          <a:p>
            <a:pPr marL="628650" lvl="1" indent="-171450">
              <a:buFont typeface="Arial" panose="020B0604020202020204" pitchFamily="34" charset="0"/>
              <a:buChar char="•"/>
            </a:pPr>
            <a:r>
              <a:rPr lang="en-US"/>
              <a:t>The important thing with these requests is to ask questions simply </a:t>
            </a:r>
          </a:p>
          <a:p>
            <a:pPr marL="628650" lvl="1" indent="-171450">
              <a:buFont typeface="Arial" panose="020B0604020202020204" pitchFamily="34" charset="0"/>
              <a:buChar char="•"/>
            </a:pPr>
            <a:r>
              <a:rPr lang="en-US"/>
              <a:t>Identify who is responsible for providing which pieces of information</a:t>
            </a:r>
          </a:p>
          <a:p>
            <a:pPr marL="628650" lvl="1" indent="-171450">
              <a:buFont typeface="Arial" panose="020B0604020202020204" pitchFamily="34" charset="0"/>
              <a:buChar char="•"/>
            </a:pPr>
            <a:r>
              <a:rPr lang="en-US"/>
              <a:t>Set a (reasonable) deadline – one that gives those who are responsible enough time to gather good information for you, but also gives you enough time to develop a good draft after you receive the information (note that this timeline will change and vary based on the complexity/length of each proposal or project)</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18</a:t>
            </a:fld>
            <a:endParaRPr lang="en-US"/>
          </a:p>
        </p:txBody>
      </p:sp>
    </p:spTree>
    <p:extLst>
      <p:ext uri="{BB962C8B-B14F-4D97-AF65-F5344CB8AC3E}">
        <p14:creationId xmlns:p14="http://schemas.microsoft.com/office/powerpoint/2010/main" val="3316168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a:t>
            </a:r>
          </a:p>
          <a:p>
            <a:endParaRPr lang="en-US"/>
          </a:p>
          <a:p>
            <a:r>
              <a:rPr lang="en-US"/>
              <a:t>This example shows that I need some programmatic information that is specific to the request and some more general organizational/budget information</a:t>
            </a:r>
          </a:p>
          <a:p>
            <a:pPr marL="171450" indent="-171450">
              <a:buFont typeface="Arial" panose="020B0604020202020204" pitchFamily="34" charset="0"/>
              <a:buChar char="•"/>
            </a:pPr>
            <a:r>
              <a:rPr lang="en-US"/>
              <a:t>Note that this is NOT the full application but just the information you need (not as overwhelming)</a:t>
            </a:r>
          </a:p>
          <a:p>
            <a:pPr marL="628650" lvl="1" indent="-171450">
              <a:buFont typeface="Arial" panose="020B0604020202020204" pitchFamily="34" charset="0"/>
              <a:buChar char="•"/>
            </a:pPr>
            <a:r>
              <a:rPr lang="en-US"/>
              <a:t>I have outlined the full application in a Word document that is my working version of a draft, but this tool only identifies that pieces that are missing</a:t>
            </a:r>
          </a:p>
          <a:p>
            <a:pPr marL="171450" indent="-171450">
              <a:buFont typeface="Arial" panose="020B0604020202020204" pitchFamily="34" charset="0"/>
              <a:buChar char="•"/>
            </a:pPr>
            <a:r>
              <a:rPr lang="en-US"/>
              <a:t>It separates the questions by programmatic vs. nonprogrammatic (grouping keeps it simple, streamlined; organized in a way that makes it more likely that nothing gets overlooked)</a:t>
            </a:r>
          </a:p>
          <a:p>
            <a:pPr marL="171450" indent="-171450">
              <a:buFont typeface="Arial" panose="020B0604020202020204" pitchFamily="34" charset="0"/>
              <a:buChar char="•"/>
            </a:pPr>
            <a:r>
              <a:rPr lang="en-US"/>
              <a:t>Identities WHO the questions/statements are directed to (in this example, Chris is responsible for answering program-related questions, and Andrea is responsible for addressing organizational and budget questions)</a:t>
            </a:r>
          </a:p>
          <a:p>
            <a:pPr marL="171450" indent="-171450">
              <a:buFont typeface="Arial" panose="020B0604020202020204" pitchFamily="34" charset="0"/>
              <a:buChar char="•"/>
            </a:pPr>
            <a:r>
              <a:rPr lang="en-US"/>
              <a:t>Questions/statements are simple and direct, not overly wordy or explanatory – to the point</a:t>
            </a:r>
          </a:p>
          <a:p>
            <a:pPr marL="171450" indent="-171450">
              <a:buFont typeface="Arial" panose="020B0604020202020204" pitchFamily="34" charset="0"/>
              <a:buChar char="•"/>
            </a:pPr>
            <a:r>
              <a:rPr lang="en-US"/>
              <a:t>Identifies a deadline for the information AND the application deadline (demonstrates that the request is reasonable – asking for information in advance of the application deadline to give yourself time to do your work, but not so far in advance that it seems unreasonable)</a:t>
            </a:r>
          </a:p>
          <a:p>
            <a:pPr marL="628650" lvl="1" indent="-171450">
              <a:buFont typeface="Arial" panose="020B0604020202020204" pitchFamily="34" charset="0"/>
              <a:buChar char="•"/>
            </a:pPr>
            <a:r>
              <a:rPr lang="en-US"/>
              <a:t>In this case, one week in advance gives the writer time to fill in these missing details and provide a draft for review/approval</a:t>
            </a:r>
          </a:p>
          <a:p>
            <a:pPr marL="628650" lvl="1" indent="-171450">
              <a:buFont typeface="Arial" panose="020B0604020202020204" pitchFamily="34" charset="0"/>
              <a:buChar char="•"/>
            </a:pPr>
            <a:r>
              <a:rPr lang="en-US"/>
              <a:t>Note that you can work on other portions of the application or proposal while you await the information that has been requested (don’t need to wait to begin until you have all the information)</a:t>
            </a:r>
          </a:p>
          <a:p>
            <a:pPr marL="628650" lvl="1" indent="-171450">
              <a:buFont typeface="Arial" panose="020B0604020202020204" pitchFamily="34" charset="0"/>
              <a:buChar char="•"/>
            </a:pPr>
            <a:r>
              <a:rPr lang="en-US"/>
              <a:t>Again, if this is a more complex proposal (federal government application, for example) you can adjust this timeline to give yourself a more realistic amount of time</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19</a:t>
            </a:fld>
            <a:endParaRPr lang="en-US"/>
          </a:p>
        </p:txBody>
      </p:sp>
    </p:spTree>
    <p:extLst>
      <p:ext uri="{BB962C8B-B14F-4D97-AF65-F5344CB8AC3E}">
        <p14:creationId xmlns:p14="http://schemas.microsoft.com/office/powerpoint/2010/main" val="2736797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a:t>
            </a:r>
          </a:p>
          <a:p>
            <a:endParaRPr lang="en-US"/>
          </a:p>
          <a:p>
            <a:r>
              <a:rPr lang="en-US"/>
              <a:t>Final note about data requests and requesting information</a:t>
            </a:r>
          </a:p>
          <a:p>
            <a:pPr marL="171450" indent="-171450">
              <a:buFont typeface="Arial" panose="020B0604020202020204" pitchFamily="34" charset="0"/>
              <a:buChar char="•"/>
            </a:pPr>
            <a:r>
              <a:rPr lang="en-US"/>
              <a:t>Keeping your requests for information simple and streamlined is more likely to result in receiving good information from your colleagues.</a:t>
            </a:r>
          </a:p>
          <a:p>
            <a:pPr marL="171450" indent="-171450">
              <a:buFont typeface="Arial" panose="020B0604020202020204" pitchFamily="34" charset="0"/>
              <a:buChar char="•"/>
            </a:pPr>
            <a:r>
              <a:rPr lang="en-US"/>
              <a:t>And having good, comprehensive, complete data and information from the start gives you greater power to write the best possible proposal.</a:t>
            </a:r>
          </a:p>
          <a:p>
            <a:endParaRPr lang="en-US"/>
          </a:p>
          <a:p>
            <a:r>
              <a:rPr lang="en-US"/>
              <a:t>At Grants Plus, the best possible proposal is:</a:t>
            </a:r>
          </a:p>
          <a:p>
            <a:pPr marL="171450" indent="-171450">
              <a:buFont typeface="Arial" panose="020B0604020202020204" pitchFamily="34" charset="0"/>
              <a:buChar char="•"/>
            </a:pPr>
            <a:r>
              <a:rPr lang="en-US"/>
              <a:t>Complete – responsive to instructions/guidelines</a:t>
            </a:r>
          </a:p>
          <a:p>
            <a:pPr marL="171450" indent="-171450">
              <a:buFont typeface="Arial" panose="020B0604020202020204" pitchFamily="34" charset="0"/>
              <a:buChar char="•"/>
            </a:pPr>
            <a:r>
              <a:rPr lang="en-US"/>
              <a:t>Error-free – includes accurate data, budget figures, and has been edited for spelling/grammar</a:t>
            </a:r>
          </a:p>
          <a:p>
            <a:pPr marL="171450" indent="-171450">
              <a:buFont typeface="Arial" panose="020B0604020202020204" pitchFamily="34" charset="0"/>
              <a:buChar char="•"/>
            </a:pPr>
            <a:r>
              <a:rPr lang="en-US"/>
              <a:t>Clear and logical – clear and easy to read, easy for the reader to follow along and make sense of the proposal</a:t>
            </a:r>
          </a:p>
          <a:p>
            <a:pPr marL="171450" indent="-171450">
              <a:buFont typeface="Arial" panose="020B0604020202020204" pitchFamily="34" charset="0"/>
              <a:buChar char="•"/>
            </a:pPr>
            <a:r>
              <a:rPr lang="en-US"/>
              <a:t>Engaging – has a strong throughline, keeps the reader’s interest throughout </a:t>
            </a:r>
          </a:p>
          <a:p>
            <a:pPr marL="171450" indent="-171450">
              <a:buFont typeface="Arial" panose="020B0604020202020204" pitchFamily="34" charset="0"/>
              <a:buChar char="•"/>
            </a:pPr>
            <a:r>
              <a:rPr lang="en-US"/>
              <a:t>Persuasive and compelling - makes a strong case for need and how the organization or program will meet that need</a:t>
            </a:r>
          </a:p>
          <a:p>
            <a:pPr marL="171450" indent="-171450">
              <a:buFont typeface="Arial" panose="020B0604020202020204" pitchFamily="34" charset="0"/>
              <a:buChar char="•"/>
            </a:pPr>
            <a:r>
              <a:rPr lang="en-US"/>
              <a:t>Inclusive of voices/conditions – uses language that is respectful of people being served and portrays them how they want to be portrayed (rely on your program people to help with this, as they’re working directly with beneficiaries and will likely have a decent understanding of language and terms that are respectful; and can help describe the real conditions and barriers that they face)</a:t>
            </a:r>
          </a:p>
          <a:p>
            <a:pPr marL="171450" indent="-171450">
              <a:buFont typeface="Arial" panose="020B0604020202020204" pitchFamily="34" charset="0"/>
              <a:buChar char="•"/>
            </a:pPr>
            <a:r>
              <a:rPr lang="en-US"/>
              <a:t>Tailored to the funder – draws clear alignment between the organization’s work, the purpose of the request,  and the funder’s priorities or interests</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20</a:t>
            </a:fld>
            <a:endParaRPr lang="en-US"/>
          </a:p>
        </p:txBody>
      </p:sp>
    </p:spTree>
    <p:extLst>
      <p:ext uri="{BB962C8B-B14F-4D97-AF65-F5344CB8AC3E}">
        <p14:creationId xmlns:p14="http://schemas.microsoft.com/office/powerpoint/2010/main" val="251840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ABBY:</a:t>
            </a:r>
          </a:p>
          <a:p>
            <a:pPr marL="171450" indent="-171450">
              <a:buFont typeface="Arial" panose="020B0604020202020204" pitchFamily="34" charset="0"/>
              <a:buChar char="•"/>
            </a:pPr>
            <a:r>
              <a:rPr lang="en-US" b="0"/>
              <a:t>10 years of experience working in and with nonprofit organizations</a:t>
            </a:r>
          </a:p>
          <a:p>
            <a:pPr marL="171450" indent="-171450">
              <a:buFont typeface="Arial" panose="020B0604020202020204" pitchFamily="34" charset="0"/>
              <a:buChar char="•"/>
            </a:pPr>
            <a:r>
              <a:rPr lang="en-US" b="0"/>
              <a:t>Started as an in-house grants manager and moved into consulting about 4 years ago</a:t>
            </a:r>
          </a:p>
          <a:p>
            <a:pPr marL="171450" indent="-171450">
              <a:buFont typeface="Arial" panose="020B0604020202020204" pitchFamily="34" charset="0"/>
              <a:buChar char="•"/>
            </a:pPr>
            <a:r>
              <a:rPr lang="en-US" b="0"/>
              <a:t>At GP, work with a variety of clients ranging from arts and culture and historic preservation to health and human services and community development</a:t>
            </a:r>
          </a:p>
          <a:p>
            <a:pPr marL="171450" indent="-171450">
              <a:buFont typeface="Arial" panose="020B0604020202020204" pitchFamily="34" charset="0"/>
              <a:buChar char="•"/>
            </a:pPr>
            <a:r>
              <a:rPr lang="en-US" b="0"/>
              <a:t>In role as a Senior Advisor, I have helped shape our firm’s standards for excellence in grants strategy and am involved in innovating across our prospect research service lines</a:t>
            </a:r>
          </a:p>
          <a:p>
            <a:endParaRPr lang="en-US" b="1"/>
          </a:p>
          <a:p>
            <a:r>
              <a:rPr lang="en-US" b="1"/>
              <a:t>KELLY:</a:t>
            </a:r>
          </a:p>
          <a:p>
            <a:pPr marL="171450" indent="-171450">
              <a:buFont typeface="Arial" panose="020B0604020202020204" pitchFamily="34" charset="0"/>
              <a:buChar char="•"/>
            </a:pPr>
            <a:r>
              <a:rPr lang="en-US"/>
              <a:t>20+ years of experience as a grants professional</a:t>
            </a:r>
          </a:p>
          <a:p>
            <a:pPr marL="171450" indent="-171450">
              <a:buFont typeface="Arial" panose="020B0604020202020204" pitchFamily="34" charset="0"/>
              <a:buChar char="•"/>
            </a:pPr>
            <a:r>
              <a:rPr lang="en-US"/>
              <a:t>Worked for a variety of nonprofit organizations as an in-house grant writer – domestic violence/sexual assault, homelessness, workforce development, and arts and culture institution</a:t>
            </a:r>
          </a:p>
          <a:p>
            <a:pPr marL="171450" indent="-171450">
              <a:buFont typeface="Arial" panose="020B0604020202020204" pitchFamily="34" charset="0"/>
              <a:buChar char="•"/>
            </a:pPr>
            <a:r>
              <a:rPr lang="en-US"/>
              <a:t>Worked in a variety of geographies – Des Moines, Kansas City, Washington DC, St. Louis</a:t>
            </a:r>
          </a:p>
          <a:p>
            <a:pPr marL="171450" indent="-171450">
              <a:buFont typeface="Arial" panose="020B0604020202020204" pitchFamily="34" charset="0"/>
              <a:buChar char="•"/>
            </a:pPr>
            <a:r>
              <a:rPr lang="en-US"/>
              <a:t>Joined the GP team a little over a year ago</a:t>
            </a:r>
          </a:p>
          <a:p>
            <a:pPr marL="171450" indent="-171450">
              <a:buFont typeface="Arial" panose="020B0604020202020204" pitchFamily="34" charset="0"/>
              <a:buChar char="•"/>
            </a:pPr>
            <a:r>
              <a:rPr lang="en-US"/>
              <a:t>There, work with a variety of clients with various missions and support them in their grant-seeking efforts</a:t>
            </a:r>
          </a:p>
          <a:p>
            <a:pPr marL="171450" indent="-171450">
              <a:buFont typeface="Arial" panose="020B0604020202020204" pitchFamily="34" charset="0"/>
              <a:buChar char="•"/>
            </a:pPr>
            <a:r>
              <a:rPr lang="en-US"/>
              <a:t>As Senior Advisor for Writing, provides coaching and support for internal staff on best practices in writing and improving writing quality</a:t>
            </a:r>
          </a:p>
          <a:p>
            <a:pPr marL="171450" indent="-171450">
              <a:buFont typeface="Arial" panose="020B0604020202020204" pitchFamily="34" charset="0"/>
              <a:buChar char="•"/>
            </a:pPr>
            <a:r>
              <a:rPr lang="en-US"/>
              <a:t>Has served on the St. Louis GPA board of directors and served on the marketing/membership, program, and chapter conference committees</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3</a:t>
            </a:fld>
            <a:endParaRPr lang="en-US"/>
          </a:p>
        </p:txBody>
      </p:sp>
    </p:spTree>
    <p:extLst>
      <p:ext uri="{BB962C8B-B14F-4D97-AF65-F5344CB8AC3E}">
        <p14:creationId xmlns:p14="http://schemas.microsoft.com/office/powerpoint/2010/main" val="274059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ABBY</a:t>
            </a:r>
          </a:p>
          <a:p>
            <a:endParaRPr lang="en-US"/>
          </a:p>
          <a:p>
            <a:r>
              <a:rPr lang="en-US"/>
              <a:t>In order to tailor proposals to funders, steps should be taken in advance to build relationships with foundation staff and trustees.</a:t>
            </a:r>
          </a:p>
          <a:p>
            <a:endParaRPr lang="en-US"/>
          </a:p>
          <a:p>
            <a:r>
              <a:rPr lang="en-US"/>
              <a:t>Which brings us to the 4</a:t>
            </a:r>
            <a:r>
              <a:rPr lang="en-US" baseline="30000"/>
              <a:t>th</a:t>
            </a:r>
            <a:r>
              <a:rPr lang="en-US"/>
              <a:t> technique </a:t>
            </a:r>
          </a:p>
          <a:p>
            <a:pPr marL="0" indent="0">
              <a:buFont typeface="Arial" panose="020B0604020202020204" pitchFamily="34" charset="0"/>
              <a:buNone/>
            </a:pPr>
            <a:endParaRPr lang="en-US"/>
          </a:p>
          <a:p>
            <a:pPr marL="0" indent="0">
              <a:buFont typeface="Arial" panose="020B0604020202020204" pitchFamily="34" charset="0"/>
              <a:buNone/>
            </a:pPr>
            <a:r>
              <a:rPr lang="en-US"/>
              <a:t>Grants professionals have the power to infuse the relationship building process with an intimate knowledge of both the organization’s programs </a:t>
            </a:r>
            <a:r>
              <a:rPr lang="en-US" b="1" i="1"/>
              <a:t>and </a:t>
            </a:r>
            <a:r>
              <a:rPr lang="en-US" b="0" i="0"/>
              <a:t>the funder’s priorities. By employing some simple strategies, we can set those doing the cultivation up for success.</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21</a:t>
            </a:fld>
            <a:endParaRPr lang="en-US"/>
          </a:p>
        </p:txBody>
      </p:sp>
    </p:spTree>
    <p:extLst>
      <p:ext uri="{BB962C8B-B14F-4D97-AF65-F5344CB8AC3E}">
        <p14:creationId xmlns:p14="http://schemas.microsoft.com/office/powerpoint/2010/main" val="3005202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ABBY</a:t>
            </a:r>
          </a:p>
          <a:p>
            <a:endParaRPr lang="en-US"/>
          </a:p>
          <a:p>
            <a:r>
              <a:rPr lang="en-US"/>
              <a:t>This can look like</a:t>
            </a:r>
          </a:p>
          <a:p>
            <a:pPr marL="171450" indent="-171450">
              <a:buFont typeface="Arial" panose="020B0604020202020204" pitchFamily="34" charset="0"/>
              <a:buChar char="•"/>
            </a:pPr>
            <a:r>
              <a:rPr lang="en-US"/>
              <a:t>Highlighting possible connections between the foundation board and your organization’s board – and then involving the person with the connection in doing the outreach</a:t>
            </a:r>
          </a:p>
          <a:p>
            <a:pPr marL="171450" indent="-171450">
              <a:buFont typeface="Arial" panose="020B0604020202020204" pitchFamily="34" charset="0"/>
              <a:buChar char="•"/>
            </a:pPr>
            <a:r>
              <a:rPr lang="en-US"/>
              <a:t>Making sure the person doing the outreach understands how the organization’s work aligns with the foundation’s grantmaking priorities</a:t>
            </a:r>
          </a:p>
          <a:p>
            <a:pPr marL="171450" indent="-171450">
              <a:buFont typeface="Arial" panose="020B0604020202020204" pitchFamily="34" charset="0"/>
              <a:buChar char="•"/>
            </a:pPr>
            <a:r>
              <a:rPr lang="en-US"/>
              <a:t>Providing talking points or email copy</a:t>
            </a:r>
          </a:p>
          <a:p>
            <a:pPr marL="171450" indent="-171450">
              <a:buFont typeface="Arial" panose="020B0604020202020204" pitchFamily="34" charset="0"/>
              <a:buChar char="•"/>
            </a:pPr>
            <a:r>
              <a:rPr lang="en-US"/>
              <a:t>Encourage the person having the conversation to provide feedback on the conversation and any relevant details that could impact the proposal development</a:t>
            </a:r>
          </a:p>
          <a:p>
            <a:pPr marL="171450" indent="-171450">
              <a:buFont typeface="Arial" panose="020B0604020202020204" pitchFamily="34" charset="0"/>
              <a:buChar char="•"/>
            </a:pPr>
            <a:r>
              <a:rPr lang="en-US"/>
              <a:t>Track next steps – maybe further conversation will be required, or perhaps the contact invited the organization to submit an LOI</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We do this for our clients</a:t>
            </a:r>
          </a:p>
          <a:p>
            <a:pPr marL="171450" indent="-171450">
              <a:buFont typeface="Arial" panose="020B0604020202020204" pitchFamily="34" charset="0"/>
              <a:buChar char="•"/>
            </a:pPr>
            <a:r>
              <a:rPr lang="en-US"/>
              <a:t>We help them identify where they might have connections</a:t>
            </a:r>
          </a:p>
          <a:p>
            <a:pPr marL="171450" indent="-171450">
              <a:buFont typeface="Arial" panose="020B0604020202020204" pitchFamily="34" charset="0"/>
              <a:buChar char="•"/>
            </a:pPr>
            <a:r>
              <a:rPr lang="en-US"/>
              <a:t>We equip them with talking points</a:t>
            </a:r>
          </a:p>
          <a:p>
            <a:pPr marL="171450" indent="-171450">
              <a:buFont typeface="Arial" panose="020B0604020202020204" pitchFamily="34" charset="0"/>
              <a:buChar char="•"/>
            </a:pPr>
            <a:r>
              <a:rPr lang="en-US"/>
              <a:t>The fact that we’ve taken the time and effort to doing the brainwork for them takes something off their plate and makes it easier for them to fulfill their responsibility in the accountability framework</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22</a:t>
            </a:fld>
            <a:endParaRPr lang="en-US"/>
          </a:p>
        </p:txBody>
      </p:sp>
    </p:spTree>
    <p:extLst>
      <p:ext uri="{BB962C8B-B14F-4D97-AF65-F5344CB8AC3E}">
        <p14:creationId xmlns:p14="http://schemas.microsoft.com/office/powerpoint/2010/main" val="2927041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ABBY</a:t>
            </a:r>
          </a:p>
          <a:p>
            <a:endParaRPr lang="en-US"/>
          </a:p>
          <a:p>
            <a:r>
              <a:rPr lang="en-US"/>
              <a:t>As we know, relationship building is not just about cultivation. Stewardship is also a necessary part of this process. </a:t>
            </a:r>
          </a:p>
          <a:p>
            <a:endParaRPr lang="en-US"/>
          </a:p>
          <a:p>
            <a:r>
              <a:rPr lang="en-US"/>
              <a:t>Effective stewardship</a:t>
            </a:r>
          </a:p>
          <a:p>
            <a:pPr marL="171450" indent="-171450">
              <a:buFont typeface="Arial" panose="020B0604020202020204" pitchFamily="34" charset="0"/>
              <a:buChar char="•"/>
            </a:pPr>
            <a:r>
              <a:rPr lang="en-US"/>
              <a:t>Communicates gratitude</a:t>
            </a:r>
          </a:p>
          <a:p>
            <a:pPr marL="171450" indent="-171450">
              <a:buFont typeface="Arial" panose="020B0604020202020204" pitchFamily="34" charset="0"/>
              <a:buChar char="•"/>
            </a:pPr>
            <a:r>
              <a:rPr lang="en-US"/>
              <a:t>Builds trust</a:t>
            </a:r>
          </a:p>
          <a:p>
            <a:pPr marL="171450" indent="-171450">
              <a:buFont typeface="Arial" panose="020B0604020202020204" pitchFamily="34" charset="0"/>
              <a:buChar char="•"/>
            </a:pPr>
            <a:r>
              <a:rPr lang="en-US"/>
              <a:t>And enhances understanding of impact</a:t>
            </a:r>
          </a:p>
          <a:p>
            <a:pPr marL="0" indent="0">
              <a:buFont typeface="Arial" panose="020B0604020202020204" pitchFamily="34" charset="0"/>
              <a:buNone/>
            </a:pPr>
            <a:endParaRPr lang="en-US"/>
          </a:p>
          <a:p>
            <a:pPr marL="0" indent="0">
              <a:buFont typeface="Arial" panose="020B0604020202020204" pitchFamily="34" charset="0"/>
              <a:buNone/>
            </a:pPr>
            <a:r>
              <a:rPr lang="en-US"/>
              <a:t>Each of these outcomes of effective stewardship ultimately deepen an organization’s relationship with a funder</a:t>
            </a:r>
          </a:p>
          <a:p>
            <a:pPr marL="0" indent="0">
              <a:buFont typeface="Arial" panose="020B0604020202020204" pitchFamily="34" charset="0"/>
              <a:buNone/>
            </a:pPr>
            <a:endParaRPr lang="en-US"/>
          </a:p>
          <a:p>
            <a:pPr marL="0" indent="0">
              <a:buFont typeface="Arial" panose="020B0604020202020204" pitchFamily="34" charset="0"/>
              <a:buNone/>
            </a:pPr>
            <a:r>
              <a:rPr lang="en-US"/>
              <a:t>Just like in the cultivation process, there are strategies and tools you can use to build efficiencies into this process and set your organization up for success (such as a stewardship planner)</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23</a:t>
            </a:fld>
            <a:endParaRPr lang="en-US"/>
          </a:p>
        </p:txBody>
      </p:sp>
    </p:spTree>
    <p:extLst>
      <p:ext uri="{BB962C8B-B14F-4D97-AF65-F5344CB8AC3E}">
        <p14:creationId xmlns:p14="http://schemas.microsoft.com/office/powerpoint/2010/main" val="2607213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KELLY</a:t>
            </a:r>
          </a:p>
          <a:p>
            <a:endParaRPr lang="en-US">
              <a:cs typeface="Calibri"/>
            </a:endParaRPr>
          </a:p>
          <a:p>
            <a:r>
              <a:rPr lang="en-US">
                <a:cs typeface="Calibri"/>
              </a:rPr>
              <a:t>Utilizing these tools for managing up and driving cross-team efficiency can set you up for success in your grant-seeking efforts</a:t>
            </a:r>
          </a:p>
          <a:p>
            <a:pPr marL="171450" indent="-171450">
              <a:buFont typeface="Arial" panose="020B0604020202020204" pitchFamily="34" charset="0"/>
              <a:buChar char="•"/>
            </a:pPr>
            <a:r>
              <a:rPr lang="en-US">
                <a:cs typeface="Calibri"/>
              </a:rPr>
              <a:t>Using simple, direct, respectful communication techniques and identifying accountabilities using the ARCI framework</a:t>
            </a:r>
          </a:p>
          <a:p>
            <a:pPr marL="171450" indent="-171450">
              <a:buFont typeface="Arial" panose="020B0604020202020204" pitchFamily="34" charset="0"/>
              <a:buChar char="•"/>
            </a:pPr>
            <a:r>
              <a:rPr lang="en-US">
                <a:cs typeface="Calibri"/>
              </a:rPr>
              <a:t>Leading effective meetings that build shared understanding of goals and identify accountabilities/responsibilities/next steps</a:t>
            </a:r>
          </a:p>
          <a:p>
            <a:pPr marL="171450" indent="-171450">
              <a:buFont typeface="Arial" panose="020B0604020202020204" pitchFamily="34" charset="0"/>
              <a:buChar char="•"/>
            </a:pPr>
            <a:r>
              <a:rPr lang="en-US">
                <a:cs typeface="Calibri"/>
              </a:rPr>
              <a:t>Using a streamlined process for gathering good, clear information to inform the development of grant proposals</a:t>
            </a:r>
          </a:p>
          <a:p>
            <a:pPr marL="171450" indent="-171450">
              <a:buFont typeface="Arial" panose="020B0604020202020204" pitchFamily="34" charset="0"/>
              <a:buChar char="•"/>
            </a:pPr>
            <a:r>
              <a:rPr lang="en-US">
                <a:cs typeface="Calibri"/>
              </a:rPr>
              <a:t>Engaging in a consistent practice to build and cultivate relationships with funders (and especially understanding how you as the grant professional can fit into that practice if it’s not a defined or natural part of your role)</a:t>
            </a:r>
          </a:p>
          <a:p>
            <a:pPr marL="171450" indent="-171450">
              <a:buFont typeface="Arial" panose="020B0604020202020204" pitchFamily="34" charset="0"/>
              <a:buChar char="•"/>
            </a:pPr>
            <a:endParaRPr lang="en-US">
              <a:cs typeface="Calibri"/>
            </a:endParaRPr>
          </a:p>
          <a:p>
            <a:pPr marL="0" indent="0">
              <a:buFont typeface="Arial" panose="020B0604020202020204" pitchFamily="34" charset="0"/>
              <a:buNone/>
            </a:pPr>
            <a:r>
              <a:rPr lang="en-US">
                <a:cs typeface="Calibri"/>
              </a:rPr>
              <a:t>Our hope is that by using these techniques, you can feel empowered to have influence and accept accountabilities even in situations where you don’t necessarily have POWER, which is a common challenge for many grant professionals.</a:t>
            </a:r>
          </a:p>
          <a:p>
            <a:pPr marL="171450" indent="-171450">
              <a:buFont typeface="Arial" panose="020B0604020202020204" pitchFamily="34" charset="0"/>
              <a:buChar char="•"/>
            </a:pPr>
            <a:r>
              <a:rPr lang="en-US">
                <a:cs typeface="Calibri"/>
              </a:rPr>
              <a:t>These are tools and techniques that you can employ immediately – and then leverage them to lead teams in the right direction</a:t>
            </a:r>
          </a:p>
          <a:p>
            <a:pPr marL="171450" indent="-171450">
              <a:buFont typeface="Arial" panose="020B0604020202020204" pitchFamily="34" charset="0"/>
              <a:buChar char="•"/>
            </a:pPr>
            <a:r>
              <a:rPr lang="en-US">
                <a:cs typeface="Calibri"/>
              </a:rPr>
              <a:t>Because the reality is that you can’t control other people or force them to participate, but can influence them, build trust and buy-in from them, and lead them from behind</a:t>
            </a:r>
          </a:p>
          <a:p>
            <a:pPr marL="171450" indent="-171450">
              <a:buFont typeface="Arial" panose="020B0604020202020204" pitchFamily="34" charset="0"/>
              <a:buChar char="•"/>
            </a:pPr>
            <a:r>
              <a:rPr lang="en-US">
                <a:cs typeface="Calibri"/>
              </a:rPr>
              <a:t>We believe this makes our work with our clients easier and produces better products, and we believe it can make your job easier too</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24</a:t>
            </a:fld>
            <a:endParaRPr lang="en-US"/>
          </a:p>
        </p:txBody>
      </p:sp>
    </p:spTree>
    <p:extLst>
      <p:ext uri="{BB962C8B-B14F-4D97-AF65-F5344CB8AC3E}">
        <p14:creationId xmlns:p14="http://schemas.microsoft.com/office/powerpoint/2010/main" val="1966861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Does any of this resonate with you? If so, which part?</a:t>
            </a:r>
          </a:p>
          <a:p>
            <a:endParaRPr lang="en-US"/>
          </a:p>
          <a:p>
            <a:r>
              <a:rPr lang="en-US"/>
              <a:t>What other tips and techniques have you used that have been successful in managing up?</a:t>
            </a:r>
          </a:p>
          <a:p>
            <a:endParaRPr lang="en-US"/>
          </a:p>
          <a:p>
            <a:r>
              <a:rPr lang="en-US"/>
              <a:t>Is anyone willing to share an example of a time when you were accountable but didn’t have the tools you needed to “manage up?”</a:t>
            </a:r>
          </a:p>
          <a:p>
            <a:pPr marL="171450" indent="-171450">
              <a:buFont typeface="Arial" panose="020B0604020202020204" pitchFamily="34" charset="0"/>
              <a:buChar char="•"/>
            </a:pPr>
            <a:r>
              <a:rPr lang="en-US"/>
              <a:t>What did you do in that situation?</a:t>
            </a:r>
          </a:p>
          <a:p>
            <a:pPr marL="171450" indent="-171450">
              <a:buFont typeface="Arial" panose="020B0604020202020204" pitchFamily="34" charset="0"/>
              <a:buChar char="•"/>
            </a:pPr>
            <a:r>
              <a:rPr lang="en-US"/>
              <a:t>What could you do differently using some of these techniques?</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25</a:t>
            </a:fld>
            <a:endParaRPr lang="en-US"/>
          </a:p>
        </p:txBody>
      </p:sp>
    </p:spTree>
    <p:extLst>
      <p:ext uri="{BB962C8B-B14F-4D97-AF65-F5344CB8AC3E}">
        <p14:creationId xmlns:p14="http://schemas.microsoft.com/office/powerpoint/2010/main" val="1814682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D957CC-228D-4428-AE2B-C436952A3A8E}" type="slidenum">
              <a:rPr lang="en-US" smtClean="0"/>
              <a:t>26</a:t>
            </a:fld>
            <a:endParaRPr lang="en-US"/>
          </a:p>
        </p:txBody>
      </p:sp>
    </p:spTree>
    <p:extLst>
      <p:ext uri="{BB962C8B-B14F-4D97-AF65-F5344CB8AC3E}">
        <p14:creationId xmlns:p14="http://schemas.microsoft.com/office/powerpoint/2010/main" val="75263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ABBY</a:t>
            </a:r>
          </a:p>
          <a:p>
            <a:endParaRPr lang="en-US"/>
          </a:p>
          <a:p>
            <a:r>
              <a:rPr lang="en-US"/>
              <a:t>We are here today…</a:t>
            </a:r>
          </a:p>
          <a:p>
            <a:pPr marL="171450" indent="-171450">
              <a:buFont typeface="Arial" panose="020B0604020202020204" pitchFamily="34" charset="0"/>
              <a:buChar char="•"/>
            </a:pPr>
            <a:r>
              <a:rPr lang="en-US"/>
              <a:t>To focus on something that is the #1 priority to all of us: WINNING more grants!</a:t>
            </a:r>
          </a:p>
          <a:p>
            <a:endParaRPr lang="en-US"/>
          </a:p>
          <a:p>
            <a:r>
              <a:rPr lang="en-US"/>
              <a:t>Working at Grants Plus gives us the vantage point of working with </a:t>
            </a:r>
            <a:r>
              <a:rPr lang="en-US" b="1"/>
              <a:t>so many </a:t>
            </a:r>
            <a:r>
              <a:rPr lang="en-US"/>
              <a:t>nonprofit organizations and understanding what makes grant seekers successful</a:t>
            </a:r>
          </a:p>
          <a:p>
            <a:pPr marL="171450" indent="-171450">
              <a:buFont typeface="Arial" panose="020B0604020202020204" pitchFamily="34" charset="0"/>
              <a:buChar char="•"/>
            </a:pPr>
            <a:r>
              <a:rPr lang="en-US"/>
              <a:t>Regardless of mission, size, staff, budget, etc.</a:t>
            </a:r>
          </a:p>
          <a:p>
            <a:endParaRPr lang="en-US"/>
          </a:p>
          <a:p>
            <a:r>
              <a:rPr lang="en-US"/>
              <a:t>We know that a winning proposal depends on presenting a clear vision, a compelling case, and a strategic ask.</a:t>
            </a:r>
          </a:p>
          <a:p>
            <a:pPr marL="171450" indent="-171450">
              <a:buFont typeface="Arial" panose="020B0604020202020204" pitchFamily="34" charset="0"/>
              <a:buChar char="•"/>
            </a:pPr>
            <a:r>
              <a:rPr lang="en-US"/>
              <a:t>BUT we also know that it’s not all about what’s happening in the grant proposal.</a:t>
            </a:r>
          </a:p>
          <a:p>
            <a:pPr marL="171450" indent="-171450">
              <a:buFont typeface="Arial" panose="020B0604020202020204" pitchFamily="34" charset="0"/>
              <a:buChar char="•"/>
            </a:pPr>
            <a:r>
              <a:rPr lang="en-US"/>
              <a:t>It’s also about what is happening in the organization!</a:t>
            </a:r>
          </a:p>
          <a:p>
            <a:endParaRPr lang="en-US"/>
          </a:p>
          <a:p>
            <a:r>
              <a:rPr lang="en-US"/>
              <a:t>Many otherwise successful grant seekers struggle to be successful in grant seeking when internal challenges get in the way. Some of these problems can include:</a:t>
            </a:r>
          </a:p>
          <a:p>
            <a:pPr marL="171450" indent="-171450">
              <a:buFont typeface="Arial" panose="020B0604020202020204" pitchFamily="34" charset="0"/>
              <a:buChar char="•"/>
            </a:pPr>
            <a:r>
              <a:rPr lang="en-US"/>
              <a:t>Program and leadership staff who are disconnected from the grants process</a:t>
            </a:r>
          </a:p>
          <a:p>
            <a:pPr marL="171450" indent="-171450">
              <a:buFont typeface="Arial" panose="020B0604020202020204" pitchFamily="34" charset="0"/>
              <a:buChar char="•"/>
            </a:pPr>
            <a:r>
              <a:rPr lang="en-US"/>
              <a:t>Ineffective and indirect communication that doesn’t get the job done</a:t>
            </a:r>
          </a:p>
          <a:p>
            <a:pPr marL="171450" indent="-171450">
              <a:buFont typeface="Arial" panose="020B0604020202020204" pitchFamily="34" charset="0"/>
              <a:buChar char="•"/>
            </a:pPr>
            <a:r>
              <a:rPr lang="en-US"/>
              <a:t>Unreliable information </a:t>
            </a:r>
          </a:p>
          <a:p>
            <a:pPr marL="171450" indent="-171450">
              <a:buFont typeface="Arial" panose="020B0604020202020204" pitchFamily="34" charset="0"/>
              <a:buChar char="•"/>
            </a:pPr>
            <a:r>
              <a:rPr lang="en-US"/>
              <a:t>Challenges related to manage deadlines and decisions</a:t>
            </a:r>
          </a:p>
        </p:txBody>
      </p:sp>
      <p:sp>
        <p:nvSpPr>
          <p:cNvPr id="4" name="Slide Number Placeholder 3"/>
          <p:cNvSpPr>
            <a:spLocks noGrp="1"/>
          </p:cNvSpPr>
          <p:nvPr>
            <p:ph type="sldNum" sz="quarter" idx="5"/>
          </p:nvPr>
        </p:nvSpPr>
        <p:spPr/>
        <p:txBody>
          <a:bodyPr/>
          <a:lstStyle/>
          <a:p>
            <a:fld id="{5625E567-6481-4385-8786-9B77B5C08A02}" type="slidenum">
              <a:rPr lang="en-US" smtClean="0"/>
              <a:t>4</a:t>
            </a:fld>
            <a:endParaRPr lang="en-US"/>
          </a:p>
        </p:txBody>
      </p:sp>
    </p:spTree>
    <p:extLst>
      <p:ext uri="{BB962C8B-B14F-4D97-AF65-F5344CB8AC3E}">
        <p14:creationId xmlns:p14="http://schemas.microsoft.com/office/powerpoint/2010/main" val="295823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ABBY</a:t>
            </a:r>
          </a:p>
          <a:p>
            <a:pPr marL="0" indent="0">
              <a:buFont typeface="Arial" panose="020B0604020202020204" pitchFamily="34" charset="0"/>
              <a:buNone/>
            </a:pPr>
            <a:endParaRPr lang="en-US"/>
          </a:p>
          <a:p>
            <a:pPr marL="0" indent="0">
              <a:buFont typeface="Arial" panose="020B0604020202020204" pitchFamily="34" charset="0"/>
              <a:buNone/>
            </a:pPr>
            <a:r>
              <a:rPr lang="en-US"/>
              <a:t>The good news is that whether you are a grants professional working in house within a nonprofit organization, or a grants consultant working with multiple organizations, you have an opportunity to influence these factors.</a:t>
            </a:r>
          </a:p>
          <a:p>
            <a:pPr marL="0" indent="0">
              <a:buFont typeface="Arial" panose="020B0604020202020204" pitchFamily="34" charset="0"/>
              <a:buNone/>
            </a:pPr>
            <a:endParaRPr lang="en-US"/>
          </a:p>
          <a:p>
            <a:pPr marL="0" indent="0">
              <a:buFont typeface="Arial" panose="020B0604020202020204" pitchFamily="34" charset="0"/>
              <a:buNone/>
            </a:pPr>
            <a:r>
              <a:rPr lang="en-US"/>
              <a:t>How? By learning and practicing strategies to </a:t>
            </a:r>
            <a:r>
              <a:rPr lang="en-US" b="1"/>
              <a:t>“manage up” </a:t>
            </a:r>
            <a:r>
              <a:rPr lang="en-US"/>
              <a:t>with peers and decision makers. Today we are going to share techniques that we apply to our own experience working with nonprofit leaders across the country to improve communication and process for seeking grants. </a:t>
            </a:r>
          </a:p>
          <a:p>
            <a:pPr marL="0" indent="0">
              <a:buFont typeface="Arial" panose="020B0604020202020204" pitchFamily="34" charset="0"/>
              <a:buNone/>
            </a:pPr>
            <a:endParaRPr lang="en-US"/>
          </a:p>
          <a:p>
            <a:pPr marL="0" indent="0">
              <a:buFont typeface="Arial" panose="020B0604020202020204" pitchFamily="34" charset="0"/>
              <a:buNone/>
            </a:pPr>
            <a:r>
              <a:rPr lang="en-US"/>
              <a:t>These techniques include:</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Clarifying accountability (note to presenters: the point of ARCI is improving clarity/driving clearer communication)</a:t>
            </a:r>
          </a:p>
          <a:p>
            <a:pPr marL="171450" indent="-171450">
              <a:buFont typeface="Arial" panose="020B0604020202020204" pitchFamily="34" charset="0"/>
              <a:buChar char="•"/>
            </a:pPr>
            <a:r>
              <a:rPr lang="en-US"/>
              <a:t>Leading better meetings</a:t>
            </a:r>
          </a:p>
          <a:p>
            <a:pPr marL="171450" indent="-171450">
              <a:buFont typeface="Arial" panose="020B0604020202020204" pitchFamily="34" charset="0"/>
              <a:buChar char="•"/>
            </a:pPr>
            <a:r>
              <a:rPr lang="en-US"/>
              <a:t>Streamlining data request</a:t>
            </a:r>
          </a:p>
          <a:p>
            <a:pPr marL="171450" indent="-171450">
              <a:buFont typeface="Arial" panose="020B0604020202020204" pitchFamily="34" charset="0"/>
              <a:buChar char="•"/>
            </a:pPr>
            <a:r>
              <a:rPr lang="en-US"/>
              <a:t>Equipping relationship builders</a:t>
            </a:r>
          </a:p>
          <a:p>
            <a:pPr marL="0" indent="0">
              <a:buFont typeface="Arial" panose="020B0604020202020204" pitchFamily="34" charset="0"/>
              <a:buNone/>
            </a:pPr>
            <a:endParaRPr lang="en-US"/>
          </a:p>
          <a:p>
            <a:pPr marL="0" indent="0">
              <a:buFont typeface="Arial" panose="020B0604020202020204" pitchFamily="34" charset="0"/>
              <a:buNone/>
            </a:pPr>
            <a:r>
              <a:rPr lang="en-US"/>
              <a:t>From our own experience, we have confidence that you can “manage up” to inspire better internal process that will lead to less frustration and more successful grant proposals. </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5</a:t>
            </a:fld>
            <a:endParaRPr lang="en-US"/>
          </a:p>
        </p:txBody>
      </p:sp>
    </p:spTree>
    <p:extLst>
      <p:ext uri="{BB962C8B-B14F-4D97-AF65-F5344CB8AC3E}">
        <p14:creationId xmlns:p14="http://schemas.microsoft.com/office/powerpoint/2010/main" val="23507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a:t>
            </a:r>
          </a:p>
          <a:p>
            <a:endParaRPr lang="en-US"/>
          </a:p>
          <a:p>
            <a:r>
              <a:rPr lang="en-US"/>
              <a:t>Accountability is critical to strong teamwork</a:t>
            </a:r>
          </a:p>
          <a:p>
            <a:pPr marL="171450" indent="-171450">
              <a:buFont typeface="Arial" panose="020B0604020202020204" pitchFamily="34" charset="0"/>
              <a:buChar char="•"/>
            </a:pPr>
            <a:r>
              <a:rPr lang="en-US" b="0">
                <a:solidFill>
                  <a:srgbClr val="FF0000"/>
                </a:solidFill>
                <a:highlight>
                  <a:srgbClr val="FFFF00"/>
                </a:highlight>
              </a:rPr>
              <a:t>A critical aspect of accountability is effective communication</a:t>
            </a:r>
          </a:p>
          <a:p>
            <a:pPr marL="171450" indent="-171450">
              <a:buFont typeface="Arial" panose="020B0604020202020204" pitchFamily="34" charset="0"/>
              <a:buChar char="•"/>
            </a:pPr>
            <a:r>
              <a:rPr lang="en-US"/>
              <a:t>Also important to accountability is clearly defined roles and responsibilities</a:t>
            </a:r>
          </a:p>
          <a:p>
            <a:pPr marL="171450" indent="-171450">
              <a:buFont typeface="Arial" panose="020B0604020202020204" pitchFamily="34" charset="0"/>
              <a:buChar char="•"/>
            </a:pPr>
            <a:r>
              <a:rPr lang="en-US"/>
              <a:t>Especially important in the grants world, where we as grant professionals depend on the time, knowledge, and resources of other people to do our jobs as best and most effectively as possible</a:t>
            </a:r>
          </a:p>
          <a:p>
            <a:pPr marL="171450" indent="-171450">
              <a:buFont typeface="Arial" panose="020B0604020202020204" pitchFamily="34" charset="0"/>
              <a:buChar char="•"/>
            </a:pPr>
            <a:r>
              <a:rPr lang="en-US"/>
              <a:t>Building accountability within the dynamics of our teams, organizations, partnerships, client relationships, etc. helps us to write strong, successful grant proposals</a:t>
            </a:r>
          </a:p>
          <a:p>
            <a:endParaRPr lang="en-US"/>
          </a:p>
          <a:p>
            <a:r>
              <a:rPr lang="en-US"/>
              <a:t>When there is lack of clarity around roles and responsibilities and who is accountable for what, it’s more likely a team will not succeed in preparing a grant proposal that will be compelling to a funder</a:t>
            </a:r>
          </a:p>
          <a:p>
            <a:endParaRPr lang="en-US"/>
          </a:p>
          <a:p>
            <a:r>
              <a:rPr lang="en-US"/>
              <a:t>There are two frameworks we employ at Grant Plus to support strong teamwork, both with clients and each other.</a:t>
            </a:r>
          </a:p>
          <a:p>
            <a:pPr marL="171450" indent="-171450">
              <a:buFont typeface="Arial" panose="020B0604020202020204" pitchFamily="34" charset="0"/>
              <a:buChar char="•"/>
            </a:pPr>
            <a:r>
              <a:rPr lang="en-US"/>
              <a:t>SDR</a:t>
            </a:r>
          </a:p>
          <a:p>
            <a:pPr marL="171450" indent="-171450">
              <a:buFont typeface="Arial" panose="020B0604020202020204" pitchFamily="34" charset="0"/>
              <a:buChar char="•"/>
            </a:pPr>
            <a:r>
              <a:rPr lang="en-US"/>
              <a:t>ARCI</a:t>
            </a:r>
          </a:p>
          <a:p>
            <a:endParaRPr lang="en-US"/>
          </a:p>
          <a:p>
            <a:r>
              <a:rPr lang="en-US"/>
              <a:t>We’re going to dive into both as the first technique in our managing up “toolkit.”</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6</a:t>
            </a:fld>
            <a:endParaRPr lang="en-US"/>
          </a:p>
        </p:txBody>
      </p:sp>
    </p:spTree>
    <p:extLst>
      <p:ext uri="{BB962C8B-B14F-4D97-AF65-F5344CB8AC3E}">
        <p14:creationId xmlns:p14="http://schemas.microsoft.com/office/powerpoint/2010/main" val="132284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a:t>
            </a:r>
          </a:p>
          <a:p>
            <a:endParaRPr lang="en-US"/>
          </a:p>
          <a:p>
            <a:r>
              <a:rPr lang="en-US"/>
              <a:t>The first is a framework for effective communication</a:t>
            </a:r>
          </a:p>
          <a:p>
            <a:pPr marL="171450" indent="-171450">
              <a:buFont typeface="Arial" panose="020B0604020202020204" pitchFamily="34" charset="0"/>
              <a:buChar char="•"/>
            </a:pPr>
            <a:r>
              <a:rPr lang="en-US"/>
              <a:t>Effective communication builds trust and cooperation, or </a:t>
            </a:r>
            <a:r>
              <a:rPr lang="en-US" b="1"/>
              <a:t>synergy</a:t>
            </a:r>
            <a:r>
              <a:rPr lang="en-US"/>
              <a:t> among team members; in other words, we want our teams to be </a:t>
            </a:r>
            <a:r>
              <a:rPr lang="en-US" b="1"/>
              <a:t>collaborative, </a:t>
            </a:r>
            <a:r>
              <a:rPr lang="en-US" b="0"/>
              <a:t>to have </a:t>
            </a:r>
            <a:r>
              <a:rPr lang="en-US" b="1"/>
              <a:t>shared understanding, </a:t>
            </a:r>
            <a:r>
              <a:rPr lang="en-US" b="0"/>
              <a:t>and to </a:t>
            </a:r>
            <a:r>
              <a:rPr lang="en-US" b="1"/>
              <a:t>work in cooperation)</a:t>
            </a:r>
          </a:p>
          <a:p>
            <a:pPr marL="171450" indent="-171450">
              <a:buFont typeface="Arial" panose="020B0604020202020204" pitchFamily="34" charset="0"/>
              <a:buChar char="•"/>
            </a:pPr>
            <a:r>
              <a:rPr lang="en-US"/>
              <a:t>Gives the team the </a:t>
            </a:r>
            <a:r>
              <a:rPr lang="en-US" b="1"/>
              <a:t>capacity</a:t>
            </a:r>
            <a:r>
              <a:rPr lang="en-US"/>
              <a:t> to achieve the </a:t>
            </a:r>
            <a:r>
              <a:rPr lang="en-US" b="1"/>
              <a:t>results</a:t>
            </a:r>
            <a:r>
              <a:rPr lang="en-US"/>
              <a:t> it set out to accomplish</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7</a:t>
            </a:fld>
            <a:endParaRPr lang="en-US"/>
          </a:p>
        </p:txBody>
      </p:sp>
    </p:spTree>
    <p:extLst>
      <p:ext uri="{BB962C8B-B14F-4D97-AF65-F5344CB8AC3E}">
        <p14:creationId xmlns:p14="http://schemas.microsoft.com/office/powerpoint/2010/main" val="429174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a:solidFill>
                  <a:srgbClr val="000000"/>
                </a:solidFill>
                <a:latin typeface="Calibri" panose="020F0502020204030204" pitchFamily="34" charset="0"/>
              </a:rPr>
              <a:t>KELLY</a:t>
            </a:r>
          </a:p>
          <a:p>
            <a:pPr marL="0" indent="0">
              <a:buNone/>
            </a:pPr>
            <a:endParaRPr lang="en-US" sz="1200">
              <a:solidFill>
                <a:srgbClr val="000000"/>
              </a:solidFill>
              <a:latin typeface="Calibri" panose="020F0502020204030204" pitchFamily="34" charset="0"/>
            </a:endParaRPr>
          </a:p>
          <a:p>
            <a:pPr marL="0" indent="0">
              <a:buNone/>
            </a:pPr>
            <a:r>
              <a:rPr lang="en-US" sz="1200">
                <a:solidFill>
                  <a:srgbClr val="000000"/>
                </a:solidFill>
                <a:latin typeface="Calibri" panose="020F0502020204030204" pitchFamily="34" charset="0"/>
              </a:rPr>
              <a:t>Effective communication is the center of our work:</a:t>
            </a:r>
          </a:p>
          <a:p>
            <a:pPr marL="171450" indent="-171450">
              <a:buFont typeface="Arial" panose="020B0604020202020204" pitchFamily="34" charset="0"/>
              <a:buChar char="•"/>
            </a:pPr>
            <a:r>
              <a:rPr lang="en-US" sz="1200">
                <a:solidFill>
                  <a:srgbClr val="000000"/>
                </a:solidFill>
                <a:latin typeface="Calibri" panose="020F0502020204030204" pitchFamily="34" charset="0"/>
              </a:rPr>
              <a:t>Approach all conversations through the lens of simple, direct, respectful communication.</a:t>
            </a:r>
          </a:p>
          <a:p>
            <a:pPr marL="171450" indent="-171450">
              <a:buFont typeface="Arial" panose="020B0604020202020204" pitchFamily="34" charset="0"/>
              <a:buChar char="•"/>
            </a:pPr>
            <a:r>
              <a:rPr lang="en-US" sz="1200">
                <a:solidFill>
                  <a:srgbClr val="000000"/>
                </a:solidFill>
                <a:latin typeface="Calibri" panose="020F0502020204030204" pitchFamily="34" charset="0"/>
              </a:rPr>
              <a:t>We also refer to this in shorthand (because we all love a good acronym) as SDR communication.</a:t>
            </a:r>
          </a:p>
          <a:p>
            <a:pPr marL="0" indent="0">
              <a:buNone/>
            </a:pPr>
            <a:endParaRPr lang="en-US" sz="120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Calibri" panose="020F0502020204030204" pitchFamily="34" charset="0"/>
              </a:rPr>
              <a:t>Too often, we send an email or enter a meeting without taking time to consider: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a:solidFill>
                  <a:srgbClr val="000000"/>
                </a:solidFill>
                <a:effectLst/>
                <a:latin typeface="Calibri" panose="020F0502020204030204" pitchFamily="34" charset="0"/>
              </a:rPr>
              <a:t>WHAT</a:t>
            </a:r>
            <a:r>
              <a:rPr lang="en-US" sz="1200" b="0" i="0">
                <a:solidFill>
                  <a:srgbClr val="000000"/>
                </a:solidFill>
                <a:effectLst/>
                <a:latin typeface="Calibri" panose="020F0502020204030204" pitchFamily="34" charset="0"/>
              </a:rPr>
              <a:t> is our most important message?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a:solidFill>
                  <a:srgbClr val="000000"/>
                </a:solidFill>
                <a:effectLst/>
                <a:latin typeface="Calibri" panose="020F0502020204030204" pitchFamily="34" charset="0"/>
              </a:rPr>
              <a:t>WHO</a:t>
            </a:r>
            <a:r>
              <a:rPr lang="en-US" sz="1200" b="0" i="0">
                <a:solidFill>
                  <a:srgbClr val="000000"/>
                </a:solidFill>
                <a:effectLst/>
                <a:latin typeface="Calibri" panose="020F0502020204030204" pitchFamily="34" charset="0"/>
              </a:rPr>
              <a:t> are we are communicating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a:solidFill>
                  <a:srgbClr val="000000"/>
                </a:solidFill>
                <a:effectLst/>
                <a:latin typeface="Calibri" panose="020F0502020204030204" pitchFamily="34" charset="0"/>
              </a:rPr>
              <a:t>HOW</a:t>
            </a:r>
            <a:r>
              <a:rPr lang="en-US" sz="1200" b="0" i="0">
                <a:solidFill>
                  <a:srgbClr val="000000"/>
                </a:solidFill>
                <a:effectLst/>
                <a:latin typeface="Calibri" panose="020F0502020204030204" pitchFamily="34" charset="0"/>
              </a:rPr>
              <a:t> should we share the message?</a:t>
            </a:r>
          </a:p>
          <a:p>
            <a:pPr marL="0" indent="0">
              <a:buNone/>
            </a:pPr>
            <a:endParaRPr lang="en-US" sz="1200">
              <a:solidFill>
                <a:srgbClr val="000000"/>
              </a:solidFill>
              <a:latin typeface="Calibri" panose="020F0502020204030204" pitchFamily="34" charset="0"/>
            </a:endParaRPr>
          </a:p>
          <a:p>
            <a:pPr marL="0" indent="0">
              <a:buNone/>
            </a:pPr>
            <a:r>
              <a:rPr lang="en-US" sz="1200">
                <a:solidFill>
                  <a:srgbClr val="000000"/>
                </a:solidFill>
                <a:latin typeface="Calibri" panose="020F0502020204030204" pitchFamily="34" charset="0"/>
              </a:rPr>
              <a:t>The SDR framework requires us to be more keenly aware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Calibri" panose="020F0502020204030204" pitchFamily="34" charset="0"/>
              </a:rPr>
              <a:t>What the most important part of the message is</a:t>
            </a:r>
          </a:p>
          <a:p>
            <a:pPr marL="171450" indent="-171450">
              <a:buFont typeface="Arial" panose="020B0604020202020204" pitchFamily="34" charset="0"/>
              <a:buChar char="•"/>
            </a:pPr>
            <a:r>
              <a:rPr lang="en-US" sz="1200">
                <a:solidFill>
                  <a:srgbClr val="000000"/>
                </a:solidFill>
                <a:latin typeface="Calibri" panose="020F0502020204030204" pitchFamily="34" charset="0"/>
              </a:rPr>
              <a:t>Who we are talking to</a:t>
            </a:r>
          </a:p>
          <a:p>
            <a:pPr marL="171450" indent="-171450">
              <a:buFont typeface="Arial" panose="020B0604020202020204" pitchFamily="34" charset="0"/>
              <a:buChar char="•"/>
            </a:pPr>
            <a:r>
              <a:rPr lang="en-US" sz="1200">
                <a:solidFill>
                  <a:srgbClr val="000000"/>
                </a:solidFill>
                <a:latin typeface="Calibri" panose="020F0502020204030204" pitchFamily="34" charset="0"/>
              </a:rPr>
              <a:t>How we are communicating the message to those people</a:t>
            </a:r>
          </a:p>
          <a:p>
            <a:pPr marL="0" indent="0">
              <a:buNone/>
            </a:pPr>
            <a:endParaRPr lang="en-US" sz="120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a:solidFill>
                  <a:srgbClr val="000000"/>
                </a:solidFill>
                <a:effectLst/>
                <a:latin typeface="Calibri" panose="020F0502020204030204" pitchFamily="34" charset="0"/>
              </a:rPr>
              <a:t>The principles of SDR communication can help you reflect and properly address each of these questions to work toward clarifying accountability in your team.</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8</a:t>
            </a:fld>
            <a:endParaRPr lang="en-US"/>
          </a:p>
        </p:txBody>
      </p:sp>
    </p:spTree>
    <p:extLst>
      <p:ext uri="{BB962C8B-B14F-4D97-AF65-F5344CB8AC3E}">
        <p14:creationId xmlns:p14="http://schemas.microsoft.com/office/powerpoint/2010/main" val="1135477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a:solidFill>
                  <a:srgbClr val="000000"/>
                </a:solidFill>
                <a:latin typeface="Calibri" panose="020F0502020204030204" pitchFamily="34" charset="0"/>
              </a:rPr>
              <a:t>KELLY</a:t>
            </a:r>
          </a:p>
          <a:p>
            <a:pPr lvl="1"/>
            <a:endParaRPr lang="en-US">
              <a:solidFill>
                <a:srgbClr val="000000"/>
              </a:solidFill>
              <a:latin typeface="Calibri" panose="020F0502020204030204" pitchFamily="34" charset="0"/>
            </a:endParaRPr>
          </a:p>
          <a:p>
            <a:pPr lvl="1"/>
            <a:r>
              <a:rPr lang="en-US">
                <a:solidFill>
                  <a:srgbClr val="000000"/>
                </a:solidFill>
                <a:latin typeface="Calibri" panose="020F0502020204030204" pitchFamily="34" charset="0"/>
              </a:rPr>
              <a:t>Let’s break down what simple, direct, and respectful communication means.</a:t>
            </a:r>
          </a:p>
          <a:p>
            <a:pPr lvl="1"/>
            <a:endParaRPr lang="en-US">
              <a:solidFill>
                <a:srgbClr val="000000"/>
              </a:solidFill>
              <a:latin typeface="Calibri" panose="020F0502020204030204" pitchFamily="34" charset="0"/>
            </a:endParaRPr>
          </a:p>
          <a:p>
            <a:pPr lvl="1"/>
            <a:r>
              <a:rPr lang="en-US" b="1">
                <a:solidFill>
                  <a:srgbClr val="000000"/>
                </a:solidFill>
                <a:latin typeface="Calibri" panose="020F0502020204030204" pitchFamily="34" charset="0"/>
              </a:rPr>
              <a:t>Simple:</a:t>
            </a:r>
          </a:p>
          <a:p>
            <a:pPr marL="628650" lvl="1" indent="-171450">
              <a:buFont typeface="Arial" panose="020B0604020202020204" pitchFamily="34" charset="0"/>
              <a:buChar char="•"/>
            </a:pPr>
            <a:r>
              <a:rPr lang="en-US" b="0">
                <a:solidFill>
                  <a:srgbClr val="000000"/>
                </a:solidFill>
                <a:latin typeface="Calibri" panose="020F0502020204030204" pitchFamily="34" charset="0"/>
              </a:rPr>
              <a:t>Having a clear understanding of your goal</a:t>
            </a:r>
          </a:p>
          <a:p>
            <a:pPr marL="628650" lvl="1" indent="-171450">
              <a:buFont typeface="Arial" panose="020B0604020202020204" pitchFamily="34" charset="0"/>
              <a:buChar char="•"/>
            </a:pPr>
            <a:r>
              <a:rPr lang="en-US" b="0">
                <a:solidFill>
                  <a:srgbClr val="000000"/>
                </a:solidFill>
                <a:latin typeface="Calibri" panose="020F0502020204030204" pitchFamily="34" charset="0"/>
              </a:rPr>
              <a:t>Communicate using plain language</a:t>
            </a:r>
          </a:p>
          <a:p>
            <a:pPr marL="628650" lvl="1" indent="-171450">
              <a:buFont typeface="Arial" panose="020B0604020202020204" pitchFamily="34" charset="0"/>
              <a:buChar char="•"/>
            </a:pPr>
            <a:r>
              <a:rPr lang="en-US" b="0">
                <a:solidFill>
                  <a:srgbClr val="000000"/>
                </a:solidFill>
                <a:latin typeface="Calibri" panose="020F0502020204030204" pitchFamily="34" charset="0"/>
              </a:rPr>
              <a:t>Emphasize important topics </a:t>
            </a:r>
          </a:p>
          <a:p>
            <a:pPr lvl="1"/>
            <a:endParaRPr lang="en-US">
              <a:solidFill>
                <a:srgbClr val="000000"/>
              </a:solidFill>
              <a:latin typeface="Calibri" panose="020F0502020204030204" pitchFamily="34" charset="0"/>
            </a:endParaRPr>
          </a:p>
          <a:p>
            <a:pPr lvl="1"/>
            <a:r>
              <a:rPr lang="en-US" b="1">
                <a:solidFill>
                  <a:srgbClr val="000000"/>
                </a:solidFill>
                <a:latin typeface="Calibri" panose="020F0502020204030204" pitchFamily="34" charset="0"/>
              </a:rPr>
              <a:t>Direct:</a:t>
            </a:r>
          </a:p>
          <a:p>
            <a:pPr marL="628650" lvl="1" indent="-171450">
              <a:buFont typeface="Arial" panose="020B0604020202020204" pitchFamily="34" charset="0"/>
              <a:buChar char="•"/>
            </a:pPr>
            <a:r>
              <a:rPr lang="en-US" b="0">
                <a:solidFill>
                  <a:srgbClr val="000000"/>
                </a:solidFill>
                <a:latin typeface="Calibri" panose="020F0502020204030204" pitchFamily="34" charset="0"/>
              </a:rPr>
              <a:t>L</a:t>
            </a:r>
            <a:r>
              <a:rPr lang="en-US">
                <a:solidFill>
                  <a:srgbClr val="000000"/>
                </a:solidFill>
                <a:latin typeface="Calibri" panose="020F0502020204030204" pitchFamily="34" charset="0"/>
              </a:rPr>
              <a:t>ead with what is most important</a:t>
            </a:r>
          </a:p>
          <a:p>
            <a:pPr marL="628650" lvl="1" indent="-171450">
              <a:buFont typeface="Arial" panose="020B0604020202020204" pitchFamily="34" charset="0"/>
              <a:buChar char="•"/>
            </a:pPr>
            <a:r>
              <a:rPr lang="en-US">
                <a:solidFill>
                  <a:srgbClr val="000000"/>
                </a:solidFill>
                <a:latin typeface="Calibri" panose="020F0502020204030204" pitchFamily="34" charset="0"/>
              </a:rPr>
              <a:t>Say what you mean, which means being explicit and honest</a:t>
            </a:r>
          </a:p>
          <a:p>
            <a:pPr marL="628650" lvl="1" indent="-171450">
              <a:buFont typeface="Arial" panose="020B0604020202020204" pitchFamily="34" charset="0"/>
              <a:buChar char="•"/>
            </a:pPr>
            <a:r>
              <a:rPr lang="en-US">
                <a:solidFill>
                  <a:srgbClr val="000000"/>
                </a:solidFill>
                <a:latin typeface="Calibri" panose="020F0502020204030204" pitchFamily="34" charset="0"/>
              </a:rPr>
              <a:t>Make it easy for your reader/listener to follow along and understand</a:t>
            </a:r>
          </a:p>
          <a:p>
            <a:pPr lvl="1"/>
            <a:endParaRPr lang="en-US">
              <a:solidFill>
                <a:srgbClr val="000000"/>
              </a:solidFill>
              <a:latin typeface="Calibri" panose="020F0502020204030204" pitchFamily="34" charset="0"/>
            </a:endParaRPr>
          </a:p>
          <a:p>
            <a:pPr lvl="1"/>
            <a:r>
              <a:rPr lang="en-US" b="1">
                <a:solidFill>
                  <a:srgbClr val="000000"/>
                </a:solidFill>
                <a:latin typeface="Calibri" panose="020F0502020204030204" pitchFamily="34" charset="0"/>
              </a:rPr>
              <a:t>Respectful</a:t>
            </a:r>
          </a:p>
          <a:p>
            <a:pPr marL="628650" lvl="1" indent="-171450">
              <a:buFont typeface="Arial" panose="020B0604020202020204" pitchFamily="34" charset="0"/>
              <a:buChar char="•"/>
            </a:pPr>
            <a:r>
              <a:rPr lang="en-US" b="0">
                <a:solidFill>
                  <a:srgbClr val="000000"/>
                </a:solidFill>
                <a:latin typeface="Calibri" panose="020F0502020204030204" pitchFamily="34" charset="0"/>
              </a:rPr>
              <a:t>L</a:t>
            </a:r>
            <a:r>
              <a:rPr lang="en-US">
                <a:solidFill>
                  <a:srgbClr val="000000"/>
                </a:solidFill>
                <a:latin typeface="Calibri" panose="020F0502020204030204" pitchFamily="34" charset="0"/>
              </a:rPr>
              <a:t>ead with empathy and understanding</a:t>
            </a:r>
          </a:p>
          <a:p>
            <a:pPr marL="628650" lvl="1" indent="-171450">
              <a:buFont typeface="Arial" panose="020B0604020202020204" pitchFamily="34" charset="0"/>
              <a:buChar char="•"/>
            </a:pPr>
            <a:r>
              <a:rPr lang="en-US">
                <a:solidFill>
                  <a:srgbClr val="000000"/>
                </a:solidFill>
                <a:latin typeface="Calibri" panose="020F0502020204030204" pitchFamily="34" charset="0"/>
              </a:rPr>
              <a:t>Strive to be reasonable and objective</a:t>
            </a:r>
          </a:p>
          <a:p>
            <a:pPr marL="628650" lvl="1" indent="-171450">
              <a:buFont typeface="Arial" panose="020B0604020202020204" pitchFamily="34" charset="0"/>
              <a:buChar char="•"/>
            </a:pPr>
            <a:r>
              <a:rPr lang="en-US">
                <a:solidFill>
                  <a:srgbClr val="000000"/>
                </a:solidFill>
                <a:latin typeface="Calibri" panose="020F0502020204030204" pitchFamily="34" charset="0"/>
              </a:rPr>
              <a:t>Be an active listener in your interactions</a:t>
            </a:r>
          </a:p>
          <a:p>
            <a:pPr marL="628650" lvl="1" indent="-171450">
              <a:buFont typeface="Arial" panose="020B0604020202020204" pitchFamily="34" charset="0"/>
              <a:buChar char="•"/>
            </a:pPr>
            <a:r>
              <a:rPr lang="en-US">
                <a:solidFill>
                  <a:srgbClr val="000000"/>
                </a:solidFill>
                <a:latin typeface="Calibri" panose="020F0502020204030204" pitchFamily="34" charset="0"/>
              </a:rPr>
              <a:t>Embrace hard conversations with a positive attitude and with curiosity to learn more about the other side</a:t>
            </a:r>
            <a:endParaRPr lang="en-US"/>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9</a:t>
            </a:fld>
            <a:endParaRPr lang="en-US"/>
          </a:p>
        </p:txBody>
      </p:sp>
    </p:spTree>
    <p:extLst>
      <p:ext uri="{BB962C8B-B14F-4D97-AF65-F5344CB8AC3E}">
        <p14:creationId xmlns:p14="http://schemas.microsoft.com/office/powerpoint/2010/main" val="111523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a:t>
            </a:r>
          </a:p>
          <a:p>
            <a:endParaRPr lang="en-US"/>
          </a:p>
          <a:p>
            <a:r>
              <a:rPr lang="en-US"/>
              <a:t>Here’s an example of simple, direct, respectful communication in action. (Read example).</a:t>
            </a:r>
          </a:p>
          <a:p>
            <a:endParaRPr lang="en-US"/>
          </a:p>
          <a:p>
            <a:r>
              <a:rPr lang="en-US"/>
              <a:t>Sample of an email that this person has written to a colleague or client to check in on the status of his review of a proposal:</a:t>
            </a:r>
          </a:p>
          <a:p>
            <a:pPr marL="171450" indent="-171450">
              <a:buFont typeface="Arial" panose="020B0604020202020204" pitchFamily="34" charset="0"/>
              <a:buChar char="•"/>
            </a:pPr>
            <a:r>
              <a:rPr lang="en-US"/>
              <a:t>Uses plain language and emphasizes the most important point (upcoming deadline and proposal hasn’t been edited)</a:t>
            </a:r>
          </a:p>
          <a:p>
            <a:pPr marL="171450" indent="-171450">
              <a:buFont typeface="Arial" panose="020B0604020202020204" pitchFamily="34" charset="0"/>
              <a:buChar char="•"/>
            </a:pPr>
            <a:r>
              <a:rPr lang="en-US"/>
              <a:t>Explains what is most important and is honest (getting edits/feedback)</a:t>
            </a:r>
          </a:p>
          <a:p>
            <a:pPr marL="171450" indent="-171450">
              <a:buFont typeface="Arial" panose="020B0604020202020204" pitchFamily="34" charset="0"/>
              <a:buChar char="•"/>
            </a:pPr>
            <a:r>
              <a:rPr lang="en-US"/>
              <a:t>Is reasonable and offers solutions in a respectful way (provide edits and update OR schedule a meeting to go through feedback verbally)</a:t>
            </a:r>
          </a:p>
          <a:p>
            <a:endParaRPr lang="en-US"/>
          </a:p>
          <a:p>
            <a:r>
              <a:rPr lang="en-US"/>
              <a:t>This example is an email, but SDR can be utilized in in-person conversations, phone calls, and all types of communication.</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10</a:t>
            </a:fld>
            <a:endParaRPr lang="en-US"/>
          </a:p>
        </p:txBody>
      </p:sp>
    </p:spTree>
    <p:extLst>
      <p:ext uri="{BB962C8B-B14F-4D97-AF65-F5344CB8AC3E}">
        <p14:creationId xmlns:p14="http://schemas.microsoft.com/office/powerpoint/2010/main" val="145148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60F0-3B82-42BA-B589-CF135C0EDC19}"/>
              </a:ext>
            </a:extLst>
          </p:cNvPr>
          <p:cNvSpPr>
            <a:spLocks noGrp="1"/>
          </p:cNvSpPr>
          <p:nvPr>
            <p:ph type="title" hasCustomPrompt="1"/>
          </p:nvPr>
        </p:nvSpPr>
        <p:spPr>
          <a:xfrm>
            <a:off x="344634" y="1156855"/>
            <a:ext cx="4324348" cy="1870363"/>
          </a:xfrm>
          <a:prstGeom prst="rect">
            <a:avLst/>
          </a:prstGeom>
        </p:spPr>
        <p:txBody>
          <a:bodyPr anchor="b"/>
          <a:lstStyle>
            <a:lvl1pPr algn="l">
              <a:defRPr sz="4400" b="1">
                <a:solidFill>
                  <a:schemeClr val="bg2">
                    <a:lumMod val="25000"/>
                  </a:schemeClr>
                </a:solidFill>
              </a:defRPr>
            </a:lvl1pPr>
          </a:lstStyle>
          <a:p>
            <a:r>
              <a:rPr lang="en-US"/>
              <a:t>Click to add text</a:t>
            </a:r>
          </a:p>
        </p:txBody>
      </p:sp>
      <p:sp>
        <p:nvSpPr>
          <p:cNvPr id="11" name="Text Placeholder 10">
            <a:extLst>
              <a:ext uri="{FF2B5EF4-FFF2-40B4-BE49-F238E27FC236}">
                <a16:creationId xmlns:a16="http://schemas.microsoft.com/office/drawing/2014/main" id="{FCF0DF4D-9F40-4EAF-BF6B-8B6EE903E78D}"/>
              </a:ext>
            </a:extLst>
          </p:cNvPr>
          <p:cNvSpPr>
            <a:spLocks noGrp="1"/>
          </p:cNvSpPr>
          <p:nvPr>
            <p:ph type="body" sz="quarter" idx="11"/>
          </p:nvPr>
        </p:nvSpPr>
        <p:spPr>
          <a:xfrm>
            <a:off x="344635" y="3130983"/>
            <a:ext cx="3479220" cy="679450"/>
          </a:xfrm>
          <a:prstGeom prst="rect">
            <a:avLst/>
          </a:prstGeom>
        </p:spPr>
        <p:txBody>
          <a:bodyPr/>
          <a:lstStyle>
            <a:lvl1pPr marL="0" indent="0" algn="l">
              <a:buNone/>
              <a:defRPr>
                <a:solidFill>
                  <a:schemeClr val="bg2">
                    <a:lumMod val="25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403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Bo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2728-7624-466E-ACED-98E59EEFFCAC}"/>
              </a:ext>
            </a:extLst>
          </p:cNvPr>
          <p:cNvSpPr>
            <a:spLocks noGrp="1"/>
          </p:cNvSpPr>
          <p:nvPr>
            <p:ph type="title" hasCustomPrompt="1"/>
          </p:nvPr>
        </p:nvSpPr>
        <p:spPr>
          <a:xfrm>
            <a:off x="628650" y="1080654"/>
            <a:ext cx="7886700" cy="540653"/>
          </a:xfrm>
          <a:prstGeom prst="rect">
            <a:avLst/>
          </a:prstGeom>
        </p:spPr>
        <p:txBody>
          <a:bodyPr/>
          <a:lstStyle>
            <a:lvl1pPr>
              <a:defRPr>
                <a:solidFill>
                  <a:schemeClr val="bg2">
                    <a:lumMod val="25000"/>
                  </a:schemeClr>
                </a:solidFill>
              </a:defRPr>
            </a:lvl1pPr>
          </a:lstStyle>
          <a:p>
            <a:r>
              <a:rPr lang="en-US"/>
              <a:t>Click to add text</a:t>
            </a:r>
          </a:p>
        </p:txBody>
      </p:sp>
      <p:sp>
        <p:nvSpPr>
          <p:cNvPr id="8" name="Content Placeholder 7">
            <a:extLst>
              <a:ext uri="{FF2B5EF4-FFF2-40B4-BE49-F238E27FC236}">
                <a16:creationId xmlns:a16="http://schemas.microsoft.com/office/drawing/2014/main" id="{60B5AA76-7C9A-462D-8CA3-178CA16824F7}"/>
              </a:ext>
            </a:extLst>
          </p:cNvPr>
          <p:cNvSpPr>
            <a:spLocks noGrp="1"/>
          </p:cNvSpPr>
          <p:nvPr>
            <p:ph sz="quarter" idx="10" hasCustomPrompt="1"/>
          </p:nvPr>
        </p:nvSpPr>
        <p:spPr>
          <a:xfrm>
            <a:off x="628650" y="1779588"/>
            <a:ext cx="7886700" cy="2473325"/>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92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Box Content">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299888B8-FB10-406E-B7E1-7CB8E7F880B0}"/>
              </a:ext>
            </a:extLst>
          </p:cNvPr>
          <p:cNvSpPr>
            <a:spLocks noGrp="1"/>
          </p:cNvSpPr>
          <p:nvPr>
            <p:ph sz="quarter" idx="11" hasCustomPrompt="1"/>
          </p:nvPr>
        </p:nvSpPr>
        <p:spPr>
          <a:xfrm>
            <a:off x="628650" y="1163782"/>
            <a:ext cx="7886700" cy="3089131"/>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2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82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0375-2B88-4971-A36A-1BE2CD27E31F}"/>
              </a:ext>
            </a:extLst>
          </p:cNvPr>
          <p:cNvSpPr>
            <a:spLocks noGrp="1"/>
          </p:cNvSpPr>
          <p:nvPr>
            <p:ph type="title" hasCustomPrompt="1"/>
          </p:nvPr>
        </p:nvSpPr>
        <p:spPr/>
        <p:txBody>
          <a:bodyPr/>
          <a:lstStyle>
            <a:lvl1pPr>
              <a:defRPr/>
            </a:lvl1pPr>
          </a:lstStyle>
          <a:p>
            <a:r>
              <a:rPr lang="en-US"/>
              <a:t>Title</a:t>
            </a:r>
          </a:p>
        </p:txBody>
      </p:sp>
    </p:spTree>
    <p:extLst>
      <p:ext uri="{BB962C8B-B14F-4D97-AF65-F5344CB8AC3E}">
        <p14:creationId xmlns:p14="http://schemas.microsoft.com/office/powerpoint/2010/main" val="2061807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45F9F-C308-4CCA-8E9C-E7AABC7EA501}"/>
              </a:ext>
            </a:extLst>
          </p:cNvPr>
          <p:cNvPicPr>
            <a:picLocks noChangeAspect="1"/>
          </p:cNvPicPr>
          <p:nvPr userDrawn="1"/>
        </p:nvPicPr>
        <p:blipFill>
          <a:blip r:embed="rId7"/>
          <a:srcRect/>
          <a:stretch/>
        </p:blipFill>
        <p:spPr>
          <a:xfrm>
            <a:off x="0" y="0"/>
            <a:ext cx="9144000" cy="5143500"/>
          </a:xfrm>
          <a:prstGeom prst="rect">
            <a:avLst/>
          </a:prstGeom>
        </p:spPr>
      </p:pic>
    </p:spTree>
    <p:extLst>
      <p:ext uri="{BB962C8B-B14F-4D97-AF65-F5344CB8AC3E}">
        <p14:creationId xmlns:p14="http://schemas.microsoft.com/office/powerpoint/2010/main" val="202818646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1" r:id="rId4"/>
    <p:sldLayoutId id="2147483662"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Gotham Medium" panose="02000604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076B-3ADE-473F-9C14-CE8844864083}"/>
              </a:ext>
            </a:extLst>
          </p:cNvPr>
          <p:cNvSpPr>
            <a:spLocks noGrp="1"/>
          </p:cNvSpPr>
          <p:nvPr>
            <p:ph type="title"/>
          </p:nvPr>
        </p:nvSpPr>
        <p:spPr>
          <a:xfrm>
            <a:off x="293833" y="1133032"/>
            <a:ext cx="8385710" cy="2232231"/>
          </a:xfrm>
        </p:spPr>
        <p:txBody>
          <a:bodyPr/>
          <a:lstStyle/>
          <a:p>
            <a:r>
              <a:rPr lang="en-US" sz="3600" b="1">
                <a:solidFill>
                  <a:schemeClr val="tx1"/>
                </a:solidFill>
              </a:rPr>
              <a:t>Manage Up! </a:t>
            </a:r>
            <a:br>
              <a:rPr lang="en-US" sz="3600" b="1">
                <a:solidFill>
                  <a:schemeClr val="tx1"/>
                </a:solidFill>
              </a:rPr>
            </a:br>
            <a:r>
              <a:rPr lang="en-US" sz="3600" b="1">
                <a:solidFill>
                  <a:schemeClr val="tx1"/>
                </a:solidFill>
              </a:rPr>
              <a:t>Techniques for Driving Cross-Team Efficiency in Grant Seeking</a:t>
            </a:r>
            <a:br>
              <a:rPr lang="en-US" sz="4400" b="1">
                <a:solidFill>
                  <a:schemeClr val="bg2">
                    <a:lumMod val="50000"/>
                  </a:schemeClr>
                </a:solidFill>
              </a:rPr>
            </a:br>
            <a:endParaRPr lang="en-US"/>
          </a:p>
        </p:txBody>
      </p:sp>
      <p:sp>
        <p:nvSpPr>
          <p:cNvPr id="4" name="Text Placeholder 3">
            <a:extLst>
              <a:ext uri="{FF2B5EF4-FFF2-40B4-BE49-F238E27FC236}">
                <a16:creationId xmlns:a16="http://schemas.microsoft.com/office/drawing/2014/main" id="{298FC6D4-DD31-4660-BB4D-3991DCD7DC53}"/>
              </a:ext>
            </a:extLst>
          </p:cNvPr>
          <p:cNvSpPr>
            <a:spLocks noGrp="1"/>
          </p:cNvSpPr>
          <p:nvPr>
            <p:ph type="body" sz="quarter" idx="11"/>
          </p:nvPr>
        </p:nvSpPr>
        <p:spPr>
          <a:xfrm>
            <a:off x="293833" y="2937645"/>
            <a:ext cx="5083708" cy="468560"/>
          </a:xfrm>
        </p:spPr>
        <p:txBody>
          <a:bodyPr/>
          <a:lstStyle/>
          <a:p>
            <a:r>
              <a:rPr lang="en-US"/>
              <a:t>Presented by Abby Teare &amp; Kelly Howard</a:t>
            </a:r>
          </a:p>
        </p:txBody>
      </p:sp>
      <p:pic>
        <p:nvPicPr>
          <p:cNvPr id="3" name="Picture 2" descr="Logo&#10;&#10;Description automatically generated">
            <a:extLst>
              <a:ext uri="{FF2B5EF4-FFF2-40B4-BE49-F238E27FC236}">
                <a16:creationId xmlns:a16="http://schemas.microsoft.com/office/drawing/2014/main" id="{2EB2BA20-BC64-D318-9835-C1CC3A28A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919" y="3365263"/>
            <a:ext cx="2009624" cy="755619"/>
          </a:xfrm>
          <a:prstGeom prst="rect">
            <a:avLst/>
          </a:prstGeom>
        </p:spPr>
      </p:pic>
    </p:spTree>
    <p:extLst>
      <p:ext uri="{BB962C8B-B14F-4D97-AF65-F5344CB8AC3E}">
        <p14:creationId xmlns:p14="http://schemas.microsoft.com/office/powerpoint/2010/main" val="364474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A079B1-0B82-AC18-2EAA-47311E84D610}"/>
              </a:ext>
            </a:extLst>
          </p:cNvPr>
          <p:cNvPicPr>
            <a:picLocks noChangeAspect="1"/>
          </p:cNvPicPr>
          <p:nvPr/>
        </p:nvPicPr>
        <p:blipFill>
          <a:blip r:embed="rId3"/>
          <a:stretch>
            <a:fillRect/>
          </a:stretch>
        </p:blipFill>
        <p:spPr>
          <a:xfrm>
            <a:off x="1274535" y="961574"/>
            <a:ext cx="6737351" cy="3196964"/>
          </a:xfrm>
          <a:prstGeom prst="rect">
            <a:avLst/>
          </a:prstGeom>
        </p:spPr>
      </p:pic>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229508" y="961574"/>
            <a:ext cx="7886700" cy="540653"/>
          </a:xfrm>
        </p:spPr>
        <p:txBody>
          <a:bodyPr/>
          <a:lstStyle/>
          <a:p>
            <a:r>
              <a:rPr lang="en-US" b="1"/>
              <a:t>SDR in Practice</a:t>
            </a:r>
          </a:p>
        </p:txBody>
      </p:sp>
    </p:spTree>
    <p:extLst>
      <p:ext uri="{BB962C8B-B14F-4D97-AF65-F5344CB8AC3E}">
        <p14:creationId xmlns:p14="http://schemas.microsoft.com/office/powerpoint/2010/main" val="391930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229508" y="961574"/>
            <a:ext cx="7886700" cy="540653"/>
          </a:xfrm>
        </p:spPr>
        <p:txBody>
          <a:bodyPr/>
          <a:lstStyle/>
          <a:p>
            <a:r>
              <a:rPr lang="en-US" b="1"/>
              <a:t>The ARCI Accountability Framework</a:t>
            </a:r>
          </a:p>
        </p:txBody>
      </p:sp>
      <p:pic>
        <p:nvPicPr>
          <p:cNvPr id="3" name="Picture 2">
            <a:extLst>
              <a:ext uri="{FF2B5EF4-FFF2-40B4-BE49-F238E27FC236}">
                <a16:creationId xmlns:a16="http://schemas.microsoft.com/office/drawing/2014/main" id="{0C20300D-0464-B0DE-581F-BB7F4C8D2714}"/>
              </a:ext>
            </a:extLst>
          </p:cNvPr>
          <p:cNvPicPr>
            <a:picLocks noChangeAspect="1"/>
          </p:cNvPicPr>
          <p:nvPr/>
        </p:nvPicPr>
        <p:blipFill>
          <a:blip r:embed="rId3"/>
          <a:stretch>
            <a:fillRect/>
          </a:stretch>
        </p:blipFill>
        <p:spPr>
          <a:xfrm>
            <a:off x="1592943" y="1683042"/>
            <a:ext cx="5388429" cy="2619513"/>
          </a:xfrm>
          <a:prstGeom prst="rect">
            <a:avLst/>
          </a:prstGeom>
        </p:spPr>
      </p:pic>
      <p:pic>
        <p:nvPicPr>
          <p:cNvPr id="5" name="Picture 4">
            <a:extLst>
              <a:ext uri="{FF2B5EF4-FFF2-40B4-BE49-F238E27FC236}">
                <a16:creationId xmlns:a16="http://schemas.microsoft.com/office/drawing/2014/main" id="{90701135-D2B1-B382-5627-2D9E947D979A}"/>
              </a:ext>
            </a:extLst>
          </p:cNvPr>
          <p:cNvPicPr>
            <a:picLocks noChangeAspect="1"/>
          </p:cNvPicPr>
          <p:nvPr/>
        </p:nvPicPr>
        <p:blipFill>
          <a:blip r:embed="rId4"/>
          <a:stretch>
            <a:fillRect/>
          </a:stretch>
        </p:blipFill>
        <p:spPr>
          <a:xfrm>
            <a:off x="1584430" y="1617691"/>
            <a:ext cx="2087684" cy="1067452"/>
          </a:xfrm>
          <a:prstGeom prst="rect">
            <a:avLst/>
          </a:prstGeom>
        </p:spPr>
      </p:pic>
    </p:spTree>
    <p:extLst>
      <p:ext uri="{BB962C8B-B14F-4D97-AF65-F5344CB8AC3E}">
        <p14:creationId xmlns:p14="http://schemas.microsoft.com/office/powerpoint/2010/main" val="438606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F5FB05-47A6-C1A1-192D-62C6D9EF4415}"/>
              </a:ext>
            </a:extLst>
          </p:cNvPr>
          <p:cNvPicPr>
            <a:picLocks noChangeAspect="1"/>
          </p:cNvPicPr>
          <p:nvPr/>
        </p:nvPicPr>
        <p:blipFill rotWithShape="1">
          <a:blip r:embed="rId3"/>
          <a:srcRect b="8010"/>
          <a:stretch/>
        </p:blipFill>
        <p:spPr>
          <a:xfrm>
            <a:off x="1236086" y="1437261"/>
            <a:ext cx="6503579" cy="2935879"/>
          </a:xfrm>
          <a:prstGeom prst="rect">
            <a:avLst/>
          </a:prstGeom>
        </p:spPr>
      </p:pic>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229508" y="961574"/>
            <a:ext cx="7886700" cy="540653"/>
          </a:xfrm>
        </p:spPr>
        <p:txBody>
          <a:bodyPr/>
          <a:lstStyle/>
          <a:p>
            <a:r>
              <a:rPr lang="en-US" b="1"/>
              <a:t>ARCI Accountability in Action</a:t>
            </a:r>
          </a:p>
        </p:txBody>
      </p:sp>
      <p:pic>
        <p:nvPicPr>
          <p:cNvPr id="5" name="Picture 4">
            <a:extLst>
              <a:ext uri="{FF2B5EF4-FFF2-40B4-BE49-F238E27FC236}">
                <a16:creationId xmlns:a16="http://schemas.microsoft.com/office/drawing/2014/main" id="{B5F10C2C-21C1-B96B-285F-470D6E933513}"/>
              </a:ext>
            </a:extLst>
          </p:cNvPr>
          <p:cNvPicPr>
            <a:picLocks noChangeAspect="1"/>
          </p:cNvPicPr>
          <p:nvPr/>
        </p:nvPicPr>
        <p:blipFill>
          <a:blip r:embed="rId4"/>
          <a:stretch>
            <a:fillRect/>
          </a:stretch>
        </p:blipFill>
        <p:spPr>
          <a:xfrm>
            <a:off x="1236086" y="1437261"/>
            <a:ext cx="3335913" cy="802893"/>
          </a:xfrm>
          <a:prstGeom prst="rect">
            <a:avLst/>
          </a:prstGeom>
        </p:spPr>
      </p:pic>
    </p:spTree>
    <p:extLst>
      <p:ext uri="{BB962C8B-B14F-4D97-AF65-F5344CB8AC3E}">
        <p14:creationId xmlns:p14="http://schemas.microsoft.com/office/powerpoint/2010/main" val="908979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98C923-7AB0-747F-DCE0-ABC8E1227535}"/>
              </a:ext>
            </a:extLst>
          </p:cNvPr>
          <p:cNvPicPr>
            <a:picLocks noChangeAspect="1"/>
          </p:cNvPicPr>
          <p:nvPr/>
        </p:nvPicPr>
        <p:blipFill rotWithShape="1">
          <a:blip r:embed="rId3"/>
          <a:srcRect b="2831"/>
          <a:stretch/>
        </p:blipFill>
        <p:spPr>
          <a:xfrm>
            <a:off x="0" y="801383"/>
            <a:ext cx="9144000" cy="3554860"/>
          </a:xfrm>
          <a:prstGeom prst="rect">
            <a:avLst/>
          </a:prstGeom>
        </p:spPr>
      </p:pic>
    </p:spTree>
    <p:extLst>
      <p:ext uri="{BB962C8B-B14F-4D97-AF65-F5344CB8AC3E}">
        <p14:creationId xmlns:p14="http://schemas.microsoft.com/office/powerpoint/2010/main" val="252718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1818823" y="849324"/>
            <a:ext cx="7886700" cy="540653"/>
          </a:xfrm>
        </p:spPr>
        <p:txBody>
          <a:bodyPr/>
          <a:lstStyle/>
          <a:p>
            <a:r>
              <a:rPr lang="en-US" b="1"/>
              <a:t>Tools for Successful Meetings</a:t>
            </a:r>
          </a:p>
        </p:txBody>
      </p:sp>
      <p:pic>
        <p:nvPicPr>
          <p:cNvPr id="5" name="Picture 4">
            <a:extLst>
              <a:ext uri="{FF2B5EF4-FFF2-40B4-BE49-F238E27FC236}">
                <a16:creationId xmlns:a16="http://schemas.microsoft.com/office/drawing/2014/main" id="{B5F10C2C-21C1-B96B-285F-470D6E933513}"/>
              </a:ext>
            </a:extLst>
          </p:cNvPr>
          <p:cNvPicPr>
            <a:picLocks noChangeAspect="1"/>
          </p:cNvPicPr>
          <p:nvPr/>
        </p:nvPicPr>
        <p:blipFill>
          <a:blip r:embed="rId3"/>
          <a:stretch>
            <a:fillRect/>
          </a:stretch>
        </p:blipFill>
        <p:spPr>
          <a:xfrm>
            <a:off x="1236086" y="1437261"/>
            <a:ext cx="3335913" cy="802893"/>
          </a:xfrm>
          <a:prstGeom prst="rect">
            <a:avLst/>
          </a:prstGeom>
        </p:spPr>
      </p:pic>
      <p:pic>
        <p:nvPicPr>
          <p:cNvPr id="4" name="Picture 3">
            <a:extLst>
              <a:ext uri="{FF2B5EF4-FFF2-40B4-BE49-F238E27FC236}">
                <a16:creationId xmlns:a16="http://schemas.microsoft.com/office/drawing/2014/main" id="{C1B24433-57A8-AC57-8441-DDD96A45E7CE}"/>
              </a:ext>
            </a:extLst>
          </p:cNvPr>
          <p:cNvPicPr>
            <a:picLocks noChangeAspect="1"/>
          </p:cNvPicPr>
          <p:nvPr/>
        </p:nvPicPr>
        <p:blipFill>
          <a:blip r:embed="rId4"/>
          <a:stretch>
            <a:fillRect/>
          </a:stretch>
        </p:blipFill>
        <p:spPr>
          <a:xfrm>
            <a:off x="2214449" y="1437261"/>
            <a:ext cx="4221716" cy="2924057"/>
          </a:xfrm>
          <a:prstGeom prst="rect">
            <a:avLst/>
          </a:prstGeom>
        </p:spPr>
      </p:pic>
    </p:spTree>
    <p:extLst>
      <p:ext uri="{BB962C8B-B14F-4D97-AF65-F5344CB8AC3E}">
        <p14:creationId xmlns:p14="http://schemas.microsoft.com/office/powerpoint/2010/main" val="3202308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135166" y="889589"/>
            <a:ext cx="7886700" cy="540653"/>
          </a:xfrm>
        </p:spPr>
        <p:txBody>
          <a:bodyPr/>
          <a:lstStyle/>
          <a:p>
            <a:r>
              <a:rPr lang="en-US" b="1"/>
              <a:t>A Successful Meeting in Action</a:t>
            </a:r>
          </a:p>
        </p:txBody>
      </p:sp>
      <p:pic>
        <p:nvPicPr>
          <p:cNvPr id="5" name="Picture 4">
            <a:extLst>
              <a:ext uri="{FF2B5EF4-FFF2-40B4-BE49-F238E27FC236}">
                <a16:creationId xmlns:a16="http://schemas.microsoft.com/office/drawing/2014/main" id="{B5F10C2C-21C1-B96B-285F-470D6E933513}"/>
              </a:ext>
            </a:extLst>
          </p:cNvPr>
          <p:cNvPicPr>
            <a:picLocks noChangeAspect="1"/>
          </p:cNvPicPr>
          <p:nvPr/>
        </p:nvPicPr>
        <p:blipFill>
          <a:blip r:embed="rId3"/>
          <a:stretch>
            <a:fillRect/>
          </a:stretch>
        </p:blipFill>
        <p:spPr>
          <a:xfrm>
            <a:off x="1236086" y="1437261"/>
            <a:ext cx="3335913" cy="802893"/>
          </a:xfrm>
          <a:prstGeom prst="rect">
            <a:avLst/>
          </a:prstGeom>
        </p:spPr>
      </p:pic>
      <p:sp>
        <p:nvSpPr>
          <p:cNvPr id="3" name="Content Placeholder 2">
            <a:extLst>
              <a:ext uri="{FF2B5EF4-FFF2-40B4-BE49-F238E27FC236}">
                <a16:creationId xmlns:a16="http://schemas.microsoft.com/office/drawing/2014/main" id="{830D3251-E8EA-AAFA-34E1-E6A6D77A58E1}"/>
              </a:ext>
            </a:extLst>
          </p:cNvPr>
          <p:cNvSpPr txBox="1">
            <a:spLocks/>
          </p:cNvSpPr>
          <p:nvPr/>
        </p:nvSpPr>
        <p:spPr>
          <a:xfrm>
            <a:off x="347348" y="1430242"/>
            <a:ext cx="746233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20000"/>
              </a:lnSpc>
              <a:spcBef>
                <a:spcPts val="0"/>
              </a:spcBef>
              <a:buNone/>
            </a:pPr>
            <a:r>
              <a:rPr lang="en-US" sz="1400" b="1" i="1" dirty="0">
                <a:solidFill>
                  <a:schemeClr val="tx1"/>
                </a:solidFill>
                <a:ea typeface="+mn-lt"/>
                <a:cs typeface="+mn-lt"/>
              </a:rPr>
              <a:t>Goal: Confirm proposal projects for the coming month</a:t>
            </a:r>
            <a:endParaRPr lang="en-US" sz="1400" b="1" dirty="0">
              <a:solidFill>
                <a:schemeClr val="tx1"/>
              </a:solidFill>
              <a:cs typeface="Calibri"/>
            </a:endParaRPr>
          </a:p>
          <a:p>
            <a:pPr lvl="1">
              <a:lnSpc>
                <a:spcPct val="120000"/>
              </a:lnSpc>
              <a:spcBef>
                <a:spcPts val="0"/>
              </a:spcBef>
              <a:buFont typeface="Arial" panose="020B0604020202020204" pitchFamily="34" charset="0"/>
              <a:buBlip>
                <a:blip r:embed="rId4"/>
              </a:buBlip>
            </a:pPr>
            <a:r>
              <a:rPr lang="en-US" sz="1400" dirty="0">
                <a:solidFill>
                  <a:schemeClr val="tx1"/>
                </a:solidFill>
                <a:cs typeface="Calibri"/>
              </a:rPr>
              <a:t>Attendees</a:t>
            </a:r>
          </a:p>
          <a:p>
            <a:pPr lvl="2">
              <a:lnSpc>
                <a:spcPct val="120000"/>
              </a:lnSpc>
              <a:spcBef>
                <a:spcPts val="0"/>
              </a:spcBef>
              <a:buBlip>
                <a:blip r:embed="rId4"/>
              </a:buBlip>
            </a:pPr>
            <a:r>
              <a:rPr lang="en-US" sz="1400" dirty="0">
                <a:solidFill>
                  <a:schemeClr val="tx1"/>
                </a:solidFill>
                <a:cs typeface="Calibri"/>
              </a:rPr>
              <a:t>Executive Director</a:t>
            </a:r>
          </a:p>
          <a:p>
            <a:pPr lvl="2">
              <a:lnSpc>
                <a:spcPct val="120000"/>
              </a:lnSpc>
              <a:spcBef>
                <a:spcPts val="0"/>
              </a:spcBef>
              <a:buBlip>
                <a:blip r:embed="rId4"/>
              </a:buBlip>
            </a:pPr>
            <a:r>
              <a:rPr lang="en-US" sz="1400" dirty="0">
                <a:solidFill>
                  <a:schemeClr val="tx1"/>
                </a:solidFill>
                <a:cs typeface="Calibri"/>
              </a:rPr>
              <a:t>Chief Development Officer</a:t>
            </a:r>
          </a:p>
          <a:p>
            <a:pPr lvl="2">
              <a:lnSpc>
                <a:spcPct val="120000"/>
              </a:lnSpc>
              <a:spcBef>
                <a:spcPts val="0"/>
              </a:spcBef>
              <a:buBlip>
                <a:blip r:embed="rId4"/>
              </a:buBlip>
            </a:pPr>
            <a:r>
              <a:rPr lang="en-US" sz="1400" dirty="0">
                <a:solidFill>
                  <a:schemeClr val="tx1"/>
                </a:solidFill>
                <a:cs typeface="Calibri"/>
              </a:rPr>
              <a:t>Grant Writer/Manager</a:t>
            </a:r>
          </a:p>
          <a:p>
            <a:pPr lvl="1">
              <a:lnSpc>
                <a:spcPct val="120000"/>
              </a:lnSpc>
              <a:spcBef>
                <a:spcPts val="0"/>
              </a:spcBef>
              <a:buFont typeface="Arial" panose="020B0604020202020204" pitchFamily="34" charset="0"/>
              <a:buBlip>
                <a:blip r:embed="rId4"/>
              </a:buBlip>
            </a:pPr>
            <a:r>
              <a:rPr lang="en-US" sz="1400" dirty="0">
                <a:solidFill>
                  <a:schemeClr val="tx1"/>
                </a:solidFill>
                <a:cs typeface="Calibri"/>
              </a:rPr>
              <a:t>Agenda items: </a:t>
            </a:r>
          </a:p>
          <a:p>
            <a:pPr lvl="2">
              <a:lnSpc>
                <a:spcPct val="120000"/>
              </a:lnSpc>
              <a:spcBef>
                <a:spcPts val="0"/>
              </a:spcBef>
              <a:buBlip>
                <a:blip r:embed="rId4"/>
              </a:buBlip>
            </a:pPr>
            <a:r>
              <a:rPr lang="en-US" sz="1400" dirty="0">
                <a:solidFill>
                  <a:schemeClr val="tx1"/>
                </a:solidFill>
                <a:cs typeface="Calibri"/>
              </a:rPr>
              <a:t>Review proposal calendar</a:t>
            </a:r>
          </a:p>
          <a:p>
            <a:pPr lvl="2">
              <a:lnSpc>
                <a:spcPct val="120000"/>
              </a:lnSpc>
              <a:spcBef>
                <a:spcPts val="0"/>
              </a:spcBef>
              <a:buBlip>
                <a:blip r:embed="rId4"/>
              </a:buBlip>
            </a:pPr>
            <a:r>
              <a:rPr lang="en-US" sz="1400" dirty="0">
                <a:solidFill>
                  <a:schemeClr val="tx1"/>
                </a:solidFill>
                <a:cs typeface="Calibri"/>
              </a:rPr>
              <a:t>Review cultivation pipeline</a:t>
            </a:r>
          </a:p>
          <a:p>
            <a:pPr lvl="2">
              <a:lnSpc>
                <a:spcPct val="120000"/>
              </a:lnSpc>
              <a:spcBef>
                <a:spcPts val="0"/>
              </a:spcBef>
              <a:buBlip>
                <a:blip r:embed="rId4"/>
              </a:buBlip>
            </a:pPr>
            <a:r>
              <a:rPr lang="en-US" sz="1400" dirty="0">
                <a:solidFill>
                  <a:schemeClr val="tx1"/>
                </a:solidFill>
                <a:cs typeface="Calibri"/>
              </a:rPr>
              <a:t>Confirm proposal projects </a:t>
            </a:r>
          </a:p>
          <a:p>
            <a:pPr lvl="1">
              <a:lnSpc>
                <a:spcPct val="120000"/>
              </a:lnSpc>
              <a:spcBef>
                <a:spcPts val="0"/>
              </a:spcBef>
              <a:buFont typeface="Arial" panose="020B0604020202020204" pitchFamily="34" charset="0"/>
              <a:buBlip>
                <a:blip r:embed="rId4"/>
              </a:buBlip>
            </a:pPr>
            <a:r>
              <a:rPr lang="en-US" sz="1400" dirty="0">
                <a:solidFill>
                  <a:schemeClr val="tx1"/>
                </a:solidFill>
                <a:cs typeface="Calibri"/>
              </a:rPr>
              <a:t>Next steps: </a:t>
            </a:r>
          </a:p>
          <a:p>
            <a:pPr lvl="2">
              <a:lnSpc>
                <a:spcPct val="120000"/>
              </a:lnSpc>
              <a:spcBef>
                <a:spcPts val="0"/>
              </a:spcBef>
              <a:buBlip>
                <a:blip r:embed="rId4"/>
              </a:buBlip>
            </a:pPr>
            <a:r>
              <a:rPr lang="en-US" sz="1400" dirty="0">
                <a:solidFill>
                  <a:schemeClr val="tx1"/>
                </a:solidFill>
                <a:cs typeface="Calibri"/>
              </a:rPr>
              <a:t>Follow up with program staff</a:t>
            </a:r>
          </a:p>
        </p:txBody>
      </p:sp>
      <p:pic>
        <p:nvPicPr>
          <p:cNvPr id="6" name="Graphic 5" descr="Meeting with solid fill">
            <a:extLst>
              <a:ext uri="{FF2B5EF4-FFF2-40B4-BE49-F238E27FC236}">
                <a16:creationId xmlns:a16="http://schemas.microsoft.com/office/drawing/2014/main" id="{24102ED2-FF76-5C9C-B50F-0E559D8AAD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2340" y="1430242"/>
            <a:ext cx="3261708" cy="3069100"/>
          </a:xfrm>
          <a:prstGeom prst="rect">
            <a:avLst/>
          </a:prstGeom>
        </p:spPr>
      </p:pic>
    </p:spTree>
    <p:extLst>
      <p:ext uri="{BB962C8B-B14F-4D97-AF65-F5344CB8AC3E}">
        <p14:creationId xmlns:p14="http://schemas.microsoft.com/office/powerpoint/2010/main" val="2291578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878D53-65E3-F256-A092-6FDA4A6774AD}"/>
              </a:ext>
            </a:extLst>
          </p:cNvPr>
          <p:cNvPicPr>
            <a:picLocks noChangeAspect="1"/>
          </p:cNvPicPr>
          <p:nvPr/>
        </p:nvPicPr>
        <p:blipFill rotWithShape="1">
          <a:blip r:embed="rId3"/>
          <a:srcRect b="1385"/>
          <a:stretch/>
        </p:blipFill>
        <p:spPr>
          <a:xfrm>
            <a:off x="1" y="767255"/>
            <a:ext cx="9144000" cy="3573517"/>
          </a:xfrm>
          <a:prstGeom prst="rect">
            <a:avLst/>
          </a:prstGeom>
        </p:spPr>
      </p:pic>
    </p:spTree>
    <p:extLst>
      <p:ext uri="{BB962C8B-B14F-4D97-AF65-F5344CB8AC3E}">
        <p14:creationId xmlns:p14="http://schemas.microsoft.com/office/powerpoint/2010/main" val="532119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135166" y="889589"/>
            <a:ext cx="7886700" cy="540653"/>
          </a:xfrm>
        </p:spPr>
        <p:txBody>
          <a:bodyPr/>
          <a:lstStyle/>
          <a:p>
            <a:r>
              <a:rPr lang="en-US" b="1"/>
              <a:t>Data &amp; Information Request</a:t>
            </a:r>
          </a:p>
        </p:txBody>
      </p:sp>
      <p:sp>
        <p:nvSpPr>
          <p:cNvPr id="4" name="Content Placeholder 2">
            <a:extLst>
              <a:ext uri="{FF2B5EF4-FFF2-40B4-BE49-F238E27FC236}">
                <a16:creationId xmlns:a16="http://schemas.microsoft.com/office/drawing/2014/main" id="{43478587-CE96-1D43-C1F6-70929377727E}"/>
              </a:ext>
            </a:extLst>
          </p:cNvPr>
          <p:cNvSpPr txBox="1">
            <a:spLocks/>
          </p:cNvSpPr>
          <p:nvPr/>
        </p:nvSpPr>
        <p:spPr>
          <a:xfrm>
            <a:off x="188685" y="1626824"/>
            <a:ext cx="5225143" cy="264885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buFont typeface="Arial" panose="020B0604020202020204" pitchFamily="34" charset="0"/>
              <a:buBlip>
                <a:blip r:embed="rId3"/>
              </a:buBlip>
            </a:pPr>
            <a:r>
              <a:rPr lang="en-US" sz="3200"/>
              <a:t> </a:t>
            </a:r>
            <a:r>
              <a:rPr lang="en-US" sz="3200">
                <a:solidFill>
                  <a:schemeClr val="tx1"/>
                </a:solidFill>
              </a:rPr>
              <a:t>Efficient method for collecting information</a:t>
            </a:r>
            <a:endParaRPr lang="en-US" sz="3200">
              <a:solidFill>
                <a:schemeClr val="tx1"/>
              </a:solidFill>
              <a:cs typeface="Calibri"/>
            </a:endParaRPr>
          </a:p>
          <a:p>
            <a:pPr lvl="1">
              <a:lnSpc>
                <a:spcPct val="100000"/>
              </a:lnSpc>
              <a:spcAft>
                <a:spcPts val="600"/>
              </a:spcAft>
              <a:buFont typeface="Arial" panose="020B0604020202020204" pitchFamily="34" charset="0"/>
              <a:buBlip>
                <a:blip r:embed="rId3"/>
              </a:buBlip>
            </a:pPr>
            <a:r>
              <a:rPr lang="en-US" sz="3200">
                <a:solidFill>
                  <a:schemeClr val="tx1"/>
                </a:solidFill>
              </a:rPr>
              <a:t> Simple and direct</a:t>
            </a:r>
            <a:endParaRPr lang="en-US" sz="3200">
              <a:solidFill>
                <a:schemeClr val="tx1"/>
              </a:solidFill>
              <a:cs typeface="Calibri"/>
            </a:endParaRPr>
          </a:p>
          <a:p>
            <a:pPr lvl="1">
              <a:lnSpc>
                <a:spcPct val="100000"/>
              </a:lnSpc>
              <a:spcAft>
                <a:spcPts val="600"/>
              </a:spcAft>
              <a:buFont typeface="Arial" panose="020B0604020202020204" pitchFamily="34" charset="0"/>
              <a:buBlip>
                <a:blip r:embed="rId3"/>
              </a:buBlip>
            </a:pPr>
            <a:r>
              <a:rPr lang="en-US" sz="3200">
                <a:solidFill>
                  <a:schemeClr val="tx1"/>
                </a:solidFill>
              </a:rPr>
              <a:t> Identifies accountabilities</a:t>
            </a:r>
            <a:endParaRPr lang="en-US" sz="3200">
              <a:solidFill>
                <a:schemeClr val="tx1"/>
              </a:solidFill>
              <a:cs typeface="Calibri"/>
            </a:endParaRPr>
          </a:p>
          <a:p>
            <a:pPr lvl="1">
              <a:lnSpc>
                <a:spcPct val="100000"/>
              </a:lnSpc>
              <a:spcAft>
                <a:spcPts val="600"/>
              </a:spcAft>
              <a:buFont typeface="Arial" panose="020B0604020202020204" pitchFamily="34" charset="0"/>
              <a:buBlip>
                <a:blip r:embed="rId3"/>
              </a:buBlip>
            </a:pPr>
            <a:r>
              <a:rPr lang="en-US" sz="3200">
                <a:solidFill>
                  <a:schemeClr val="tx1"/>
                </a:solidFill>
              </a:rPr>
              <a:t> Outlines timelines/deadlines</a:t>
            </a:r>
            <a:endParaRPr lang="en-US" sz="2800">
              <a:solidFill>
                <a:schemeClr val="tx1"/>
              </a:solidFill>
            </a:endParaRPr>
          </a:p>
        </p:txBody>
      </p:sp>
      <p:pic>
        <p:nvPicPr>
          <p:cNvPr id="7" name="Graphic 6" descr="Folder Search with solid fill">
            <a:extLst>
              <a:ext uri="{FF2B5EF4-FFF2-40B4-BE49-F238E27FC236}">
                <a16:creationId xmlns:a16="http://schemas.microsoft.com/office/drawing/2014/main" id="{4D652C85-BD46-FDB4-CDFA-B62A970631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2504" y="1275380"/>
            <a:ext cx="2839920" cy="2839920"/>
          </a:xfrm>
          <a:prstGeom prst="rect">
            <a:avLst/>
          </a:prstGeom>
        </p:spPr>
      </p:pic>
    </p:spTree>
    <p:extLst>
      <p:ext uri="{BB962C8B-B14F-4D97-AF65-F5344CB8AC3E}">
        <p14:creationId xmlns:p14="http://schemas.microsoft.com/office/powerpoint/2010/main" val="846106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135166" y="889589"/>
            <a:ext cx="7886700" cy="540653"/>
          </a:xfrm>
        </p:spPr>
        <p:txBody>
          <a:bodyPr/>
          <a:lstStyle/>
          <a:p>
            <a:r>
              <a:rPr lang="en-US" b="1"/>
              <a:t>Outlining the Data Request</a:t>
            </a:r>
          </a:p>
        </p:txBody>
      </p:sp>
      <p:pic>
        <p:nvPicPr>
          <p:cNvPr id="3" name="Graphic 2" descr="Questions with solid fill">
            <a:extLst>
              <a:ext uri="{FF2B5EF4-FFF2-40B4-BE49-F238E27FC236}">
                <a16:creationId xmlns:a16="http://schemas.microsoft.com/office/drawing/2014/main" id="{88F1C690-8457-2220-8C13-43A3ACE77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3807" y="1307269"/>
            <a:ext cx="2782332" cy="2782332"/>
          </a:xfrm>
          <a:prstGeom prst="rect">
            <a:avLst/>
          </a:prstGeom>
        </p:spPr>
      </p:pic>
      <p:sp>
        <p:nvSpPr>
          <p:cNvPr id="5" name="Content Placeholder 2">
            <a:extLst>
              <a:ext uri="{FF2B5EF4-FFF2-40B4-BE49-F238E27FC236}">
                <a16:creationId xmlns:a16="http://schemas.microsoft.com/office/drawing/2014/main" id="{46F4DEFA-AE45-AA3D-E548-C076DAADC321}"/>
              </a:ext>
            </a:extLst>
          </p:cNvPr>
          <p:cNvSpPr txBox="1">
            <a:spLocks/>
          </p:cNvSpPr>
          <p:nvPr/>
        </p:nvSpPr>
        <p:spPr>
          <a:xfrm>
            <a:off x="135166" y="1525269"/>
            <a:ext cx="6203205" cy="290109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Blip>
                <a:blip r:embed="rId5"/>
              </a:buBlip>
            </a:pPr>
            <a:r>
              <a:rPr lang="en-US" sz="4200">
                <a:solidFill>
                  <a:schemeClr val="tx1"/>
                </a:solidFill>
              </a:rPr>
              <a:t>Review application guidelines</a:t>
            </a:r>
            <a:endParaRPr lang="en-US" sz="4200">
              <a:solidFill>
                <a:schemeClr val="tx1"/>
              </a:solidFill>
              <a:cs typeface="Calibri"/>
            </a:endParaRPr>
          </a:p>
          <a:p>
            <a:pPr lvl="1">
              <a:buFont typeface="Arial" panose="020B0604020202020204" pitchFamily="34" charset="0"/>
              <a:buBlip>
                <a:blip r:embed="rId5"/>
              </a:buBlip>
            </a:pPr>
            <a:r>
              <a:rPr lang="en-US" sz="4200">
                <a:solidFill>
                  <a:schemeClr val="tx1"/>
                </a:solidFill>
              </a:rPr>
              <a:t>Identify what information you already have</a:t>
            </a:r>
          </a:p>
          <a:p>
            <a:pPr lvl="2">
              <a:buBlip>
                <a:blip r:embed="rId5"/>
              </a:buBlip>
            </a:pPr>
            <a:r>
              <a:rPr lang="en-US" sz="4200">
                <a:solidFill>
                  <a:schemeClr val="tx1"/>
                </a:solidFill>
                <a:cs typeface="Calibri"/>
              </a:rPr>
              <a:t>What information is missing?</a:t>
            </a:r>
          </a:p>
          <a:p>
            <a:pPr lvl="1">
              <a:buFont typeface="Arial" panose="020B0604020202020204" pitchFamily="34" charset="0"/>
              <a:buBlip>
                <a:blip r:embed="rId5"/>
              </a:buBlip>
            </a:pPr>
            <a:r>
              <a:rPr lang="en-US" sz="4200">
                <a:solidFill>
                  <a:schemeClr val="tx1"/>
                </a:solidFill>
                <a:cs typeface="Calibri"/>
              </a:rPr>
              <a:t>Outline the information needed</a:t>
            </a:r>
          </a:p>
          <a:p>
            <a:pPr lvl="2">
              <a:buBlip>
                <a:blip r:embed="rId5"/>
              </a:buBlip>
            </a:pPr>
            <a:r>
              <a:rPr lang="en-US" sz="4200">
                <a:solidFill>
                  <a:schemeClr val="tx1"/>
                </a:solidFill>
                <a:cs typeface="Calibri"/>
              </a:rPr>
              <a:t>Who has the information you need?</a:t>
            </a:r>
          </a:p>
          <a:p>
            <a:pPr lvl="1">
              <a:buFont typeface="Arial" panose="020B0604020202020204" pitchFamily="34" charset="0"/>
              <a:buBlip>
                <a:blip r:embed="rId5"/>
              </a:buBlip>
            </a:pPr>
            <a:r>
              <a:rPr lang="en-US" sz="4200">
                <a:solidFill>
                  <a:schemeClr val="tx1"/>
                </a:solidFill>
                <a:cs typeface="Calibri"/>
              </a:rPr>
              <a:t>Develop the data request</a:t>
            </a:r>
          </a:p>
          <a:p>
            <a:pPr lvl="2">
              <a:buBlip>
                <a:blip r:embed="rId5"/>
              </a:buBlip>
            </a:pPr>
            <a:r>
              <a:rPr lang="en-US" sz="4200">
                <a:solidFill>
                  <a:schemeClr val="tx1"/>
                </a:solidFill>
                <a:cs typeface="Calibri"/>
              </a:rPr>
              <a:t>Simplify questions</a:t>
            </a:r>
          </a:p>
          <a:p>
            <a:pPr lvl="2">
              <a:buBlip>
                <a:blip r:embed="rId5"/>
              </a:buBlip>
            </a:pPr>
            <a:r>
              <a:rPr lang="en-US" sz="4200">
                <a:solidFill>
                  <a:schemeClr val="tx1"/>
                </a:solidFill>
                <a:cs typeface="Calibri"/>
              </a:rPr>
              <a:t>Identify who is responsible</a:t>
            </a:r>
          </a:p>
          <a:p>
            <a:pPr lvl="2">
              <a:buBlip>
                <a:blip r:embed="rId5"/>
              </a:buBlip>
            </a:pPr>
            <a:r>
              <a:rPr lang="en-US" sz="4200">
                <a:solidFill>
                  <a:schemeClr val="tx1"/>
                </a:solidFill>
                <a:cs typeface="Calibri"/>
              </a:rPr>
              <a:t>Set a (reasonable) deadline</a:t>
            </a:r>
          </a:p>
          <a:p>
            <a:pPr lvl="2">
              <a:buBlip>
                <a:blip r:embed="rId5"/>
              </a:buBlip>
            </a:pPr>
            <a:endParaRPr lang="en-US">
              <a:cs typeface="Calibri"/>
            </a:endParaRPr>
          </a:p>
        </p:txBody>
      </p:sp>
    </p:spTree>
    <p:extLst>
      <p:ext uri="{BB962C8B-B14F-4D97-AF65-F5344CB8AC3E}">
        <p14:creationId xmlns:p14="http://schemas.microsoft.com/office/powerpoint/2010/main" val="3804015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135166" y="889589"/>
            <a:ext cx="7886700" cy="540653"/>
          </a:xfrm>
        </p:spPr>
        <p:txBody>
          <a:bodyPr/>
          <a:lstStyle/>
          <a:p>
            <a:r>
              <a:rPr lang="en-US" b="1"/>
              <a:t>Sample: Data and Information Request</a:t>
            </a:r>
          </a:p>
        </p:txBody>
      </p:sp>
      <p:sp>
        <p:nvSpPr>
          <p:cNvPr id="4" name="Content Placeholder 2">
            <a:extLst>
              <a:ext uri="{FF2B5EF4-FFF2-40B4-BE49-F238E27FC236}">
                <a16:creationId xmlns:a16="http://schemas.microsoft.com/office/drawing/2014/main" id="{516040F7-3F77-ECCA-A3AB-362D01D375A7}"/>
              </a:ext>
            </a:extLst>
          </p:cNvPr>
          <p:cNvSpPr txBox="1">
            <a:spLocks/>
          </p:cNvSpPr>
          <p:nvPr/>
        </p:nvSpPr>
        <p:spPr>
          <a:xfrm>
            <a:off x="128311" y="1634321"/>
            <a:ext cx="9015689" cy="284470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a:solidFill>
                  <a:schemeClr val="tx1"/>
                </a:solidFill>
                <a:cs typeface="Calibri"/>
              </a:rPr>
              <a:t>I logged into the application portal to preview the application. Here is an outline of the information I need you to provide for this request.</a:t>
            </a:r>
          </a:p>
          <a:p>
            <a:pPr marL="0" indent="0">
              <a:spcBef>
                <a:spcPts val="0"/>
              </a:spcBef>
              <a:buNone/>
            </a:pPr>
            <a:endParaRPr lang="en-US" sz="1600">
              <a:solidFill>
                <a:schemeClr val="tx1"/>
              </a:solidFill>
              <a:cs typeface="Calibri"/>
            </a:endParaRPr>
          </a:p>
          <a:p>
            <a:pPr marL="0" indent="0">
              <a:spcBef>
                <a:spcPts val="0"/>
              </a:spcBef>
              <a:buNone/>
            </a:pPr>
            <a:r>
              <a:rPr lang="en-US" sz="1600" b="1" u="sng">
                <a:solidFill>
                  <a:schemeClr val="tx1"/>
                </a:solidFill>
                <a:highlight>
                  <a:srgbClr val="EE8B43"/>
                </a:highlight>
                <a:cs typeface="Calibri"/>
              </a:rPr>
              <a:t>Programmatic and request questions (Chris)</a:t>
            </a:r>
            <a:r>
              <a:rPr lang="en-US" sz="1600" b="1">
                <a:solidFill>
                  <a:schemeClr val="tx1"/>
                </a:solidFill>
                <a:highlight>
                  <a:srgbClr val="EE8B43"/>
                </a:highlight>
                <a:cs typeface="Calibri"/>
              </a:rPr>
              <a:t>:</a:t>
            </a:r>
          </a:p>
          <a:p>
            <a:pPr marL="0" indent="0">
              <a:spcBef>
                <a:spcPts val="0"/>
              </a:spcBef>
              <a:buNone/>
            </a:pPr>
            <a:endParaRPr lang="en-US" sz="1600" b="1">
              <a:solidFill>
                <a:schemeClr val="tx1"/>
              </a:solidFill>
              <a:highlight>
                <a:srgbClr val="EE8B43"/>
              </a:highlight>
              <a:cs typeface="Calibri"/>
            </a:endParaRPr>
          </a:p>
          <a:p>
            <a:pPr marL="342900" indent="-342900">
              <a:spcBef>
                <a:spcPts val="0"/>
              </a:spcBef>
              <a:buAutoNum type="arabicPeriod"/>
            </a:pPr>
            <a:r>
              <a:rPr lang="en-US" sz="1600">
                <a:solidFill>
                  <a:schemeClr val="tx1"/>
                </a:solidFill>
                <a:cs typeface="Calibri"/>
              </a:rPr>
              <a:t>How many people will the project serve in a 12-month period?</a:t>
            </a:r>
          </a:p>
          <a:p>
            <a:pPr marL="342900" indent="-342900">
              <a:spcBef>
                <a:spcPts val="0"/>
              </a:spcBef>
              <a:buAutoNum type="arabicPeriod"/>
            </a:pPr>
            <a:r>
              <a:rPr lang="en-US" sz="1600">
                <a:solidFill>
                  <a:schemeClr val="tx1"/>
                </a:solidFill>
                <a:cs typeface="Calibri"/>
              </a:rPr>
              <a:t>What are the 2-3 primary goals of the project?</a:t>
            </a:r>
          </a:p>
          <a:p>
            <a:pPr marL="342900" indent="-342900">
              <a:spcBef>
                <a:spcPts val="0"/>
              </a:spcBef>
              <a:buAutoNum type="arabicPeriod"/>
            </a:pPr>
            <a:r>
              <a:rPr lang="en-US" sz="1600">
                <a:solidFill>
                  <a:schemeClr val="tx1"/>
                </a:solidFill>
                <a:cs typeface="Calibri"/>
              </a:rPr>
              <a:t>How will you know the project is successful?</a:t>
            </a:r>
          </a:p>
          <a:p>
            <a:pPr marL="342900" indent="-342900">
              <a:spcBef>
                <a:spcPts val="0"/>
              </a:spcBef>
              <a:buAutoNum type="arabicPeriod"/>
            </a:pPr>
            <a:r>
              <a:rPr lang="en-US" sz="1600">
                <a:solidFill>
                  <a:schemeClr val="tx1"/>
                </a:solidFill>
                <a:cs typeface="Calibri"/>
              </a:rPr>
              <a:t>How much do you want to request (up to $20,000)?</a:t>
            </a:r>
          </a:p>
          <a:p>
            <a:pPr marL="0" indent="0">
              <a:spcBef>
                <a:spcPts val="0"/>
              </a:spcBef>
              <a:buNone/>
            </a:pPr>
            <a:endParaRPr lang="en-US" sz="1600">
              <a:solidFill>
                <a:schemeClr val="tx1"/>
              </a:solidFill>
              <a:cs typeface="Calibri"/>
            </a:endParaRPr>
          </a:p>
          <a:p>
            <a:pPr marL="0" indent="0">
              <a:spcBef>
                <a:spcPts val="0"/>
              </a:spcBef>
              <a:buNone/>
            </a:pPr>
            <a:r>
              <a:rPr lang="en-US" sz="1600" b="1" u="sng">
                <a:solidFill>
                  <a:schemeClr val="tx1"/>
                </a:solidFill>
                <a:highlight>
                  <a:srgbClr val="008FB9"/>
                </a:highlight>
                <a:cs typeface="Calibri"/>
              </a:rPr>
              <a:t>Organizational and budget questions (Andrea)</a:t>
            </a:r>
            <a:r>
              <a:rPr lang="en-US" sz="1600" b="1">
                <a:solidFill>
                  <a:schemeClr val="tx1"/>
                </a:solidFill>
                <a:highlight>
                  <a:srgbClr val="008FB9"/>
                </a:highlight>
                <a:cs typeface="Calibri"/>
              </a:rPr>
              <a:t>:</a:t>
            </a:r>
          </a:p>
          <a:p>
            <a:pPr marL="0" indent="0">
              <a:spcBef>
                <a:spcPts val="0"/>
              </a:spcBef>
              <a:buNone/>
            </a:pPr>
            <a:endParaRPr lang="en-US" sz="1600" b="1">
              <a:solidFill>
                <a:schemeClr val="tx1"/>
              </a:solidFill>
              <a:highlight>
                <a:srgbClr val="008FB9"/>
              </a:highlight>
              <a:cs typeface="Calibri"/>
            </a:endParaRPr>
          </a:p>
          <a:p>
            <a:pPr marL="342900" indent="-342900">
              <a:spcBef>
                <a:spcPts val="0"/>
              </a:spcBef>
              <a:buAutoNum type="arabicPeriod"/>
            </a:pPr>
            <a:r>
              <a:rPr lang="en-US" sz="1600">
                <a:solidFill>
                  <a:schemeClr val="tx1"/>
                </a:solidFill>
                <a:cs typeface="Calibri"/>
              </a:rPr>
              <a:t>How many full-time, part-time, volunteers, and others (interns, Vistas, </a:t>
            </a:r>
            <a:r>
              <a:rPr lang="en-US" sz="1600" err="1">
                <a:solidFill>
                  <a:schemeClr val="tx1"/>
                </a:solidFill>
                <a:cs typeface="Calibri"/>
              </a:rPr>
              <a:t>AmeriCorp</a:t>
            </a:r>
            <a:r>
              <a:rPr lang="en-US" sz="1600">
                <a:solidFill>
                  <a:schemeClr val="tx1"/>
                </a:solidFill>
                <a:cs typeface="Calibri"/>
              </a:rPr>
              <a:t>, etc.) do you have? Please provide the breakdown for each category.</a:t>
            </a:r>
          </a:p>
          <a:p>
            <a:pPr marL="342900" indent="-342900">
              <a:spcBef>
                <a:spcPts val="0"/>
              </a:spcBef>
              <a:buAutoNum type="arabicPeriod"/>
            </a:pPr>
            <a:r>
              <a:rPr lang="en-US" sz="1600">
                <a:solidFill>
                  <a:schemeClr val="tx1"/>
                </a:solidFill>
                <a:cs typeface="Calibri"/>
              </a:rPr>
              <a:t>How would you describe the organization’s current financial condition? Do you foresee any financial challenges in the future?</a:t>
            </a:r>
          </a:p>
          <a:p>
            <a:pPr marL="342900" indent="-342900">
              <a:spcBef>
                <a:spcPts val="0"/>
              </a:spcBef>
              <a:buAutoNum type="arabicPeriod"/>
            </a:pPr>
            <a:r>
              <a:rPr lang="en-US" sz="1600">
                <a:solidFill>
                  <a:schemeClr val="tx1"/>
                </a:solidFill>
                <a:cs typeface="Calibri"/>
              </a:rPr>
              <a:t>Please provide a copy of your current operating budget (the most recent we have on file is FY21).</a:t>
            </a:r>
          </a:p>
          <a:p>
            <a:pPr marL="342900" indent="-342900">
              <a:spcBef>
                <a:spcPts val="0"/>
              </a:spcBef>
              <a:buAutoNum type="arabicPeriod"/>
            </a:pPr>
            <a:r>
              <a:rPr lang="en-US" sz="1600">
                <a:solidFill>
                  <a:schemeClr val="tx1"/>
                </a:solidFill>
                <a:cs typeface="Calibri"/>
              </a:rPr>
              <a:t>Please provide a copy of your most recent audited financial statements (the most recent we have on file is FY20).</a:t>
            </a:r>
          </a:p>
          <a:p>
            <a:pPr marL="342900" indent="-342900">
              <a:spcBef>
                <a:spcPts val="0"/>
              </a:spcBef>
              <a:buAutoNum type="arabicPeriod"/>
            </a:pPr>
            <a:endParaRPr lang="en-US" sz="1600">
              <a:solidFill>
                <a:schemeClr val="tx1"/>
              </a:solidFill>
              <a:cs typeface="Calibri"/>
            </a:endParaRPr>
          </a:p>
          <a:p>
            <a:pPr marL="0" indent="0">
              <a:spcBef>
                <a:spcPts val="0"/>
              </a:spcBef>
              <a:buNone/>
            </a:pPr>
            <a:r>
              <a:rPr lang="en-US" sz="1600">
                <a:solidFill>
                  <a:schemeClr val="tx1"/>
                </a:solidFill>
                <a:cs typeface="Calibri"/>
              </a:rPr>
              <a:t>Please provide this information by </a:t>
            </a:r>
            <a:r>
              <a:rPr lang="en-US" sz="1600" b="1" u="sng">
                <a:solidFill>
                  <a:schemeClr val="tx1"/>
                </a:solidFill>
                <a:cs typeface="Calibri"/>
              </a:rPr>
              <a:t>Monday, November 7</a:t>
            </a:r>
            <a:r>
              <a:rPr lang="en-US" sz="1600" b="1" u="sng" baseline="30000">
                <a:solidFill>
                  <a:schemeClr val="tx1"/>
                </a:solidFill>
                <a:cs typeface="Calibri"/>
              </a:rPr>
              <a:t>th</a:t>
            </a:r>
            <a:r>
              <a:rPr lang="en-US" sz="1600">
                <a:solidFill>
                  <a:schemeClr val="tx1"/>
                </a:solidFill>
                <a:cs typeface="Calibri"/>
              </a:rPr>
              <a:t>. The application is due on Monday, November 14</a:t>
            </a:r>
            <a:r>
              <a:rPr lang="en-US" sz="1600" baseline="30000">
                <a:solidFill>
                  <a:schemeClr val="tx1"/>
                </a:solidFill>
                <a:cs typeface="Calibri"/>
              </a:rPr>
              <a:t>th</a:t>
            </a:r>
            <a:r>
              <a:rPr lang="en-US" sz="1600">
                <a:solidFill>
                  <a:schemeClr val="tx1"/>
                </a:solidFill>
                <a:cs typeface="Calibri"/>
              </a:rPr>
              <a:t>.</a:t>
            </a:r>
          </a:p>
        </p:txBody>
      </p:sp>
    </p:spTree>
    <p:extLst>
      <p:ext uri="{BB962C8B-B14F-4D97-AF65-F5344CB8AC3E}">
        <p14:creationId xmlns:p14="http://schemas.microsoft.com/office/powerpoint/2010/main" val="31099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265793" y="1016456"/>
            <a:ext cx="3776436" cy="540653"/>
          </a:xfrm>
        </p:spPr>
        <p:txBody>
          <a:bodyPr/>
          <a:lstStyle/>
          <a:p>
            <a:r>
              <a:rPr lang="en-US" b="1"/>
              <a:t>About Grants Plus</a:t>
            </a:r>
          </a:p>
        </p:txBody>
      </p:sp>
      <p:sp>
        <p:nvSpPr>
          <p:cNvPr id="4" name="TextBox 3">
            <a:extLst>
              <a:ext uri="{FF2B5EF4-FFF2-40B4-BE49-F238E27FC236}">
                <a16:creationId xmlns:a16="http://schemas.microsoft.com/office/drawing/2014/main" id="{237E94DD-85C0-413A-04B0-40700BF48E57}"/>
              </a:ext>
            </a:extLst>
          </p:cNvPr>
          <p:cNvSpPr txBox="1"/>
          <p:nvPr/>
        </p:nvSpPr>
        <p:spPr>
          <a:xfrm>
            <a:off x="265793" y="1667083"/>
            <a:ext cx="5367790" cy="2270109"/>
          </a:xfrm>
          <a:prstGeom prst="rect">
            <a:avLst/>
          </a:prstGeom>
          <a:noFill/>
        </p:spPr>
        <p:txBody>
          <a:bodyPr wrap="square" lIns="91440" tIns="45720" rIns="91440" bIns="45720" rtlCol="0" anchor="t">
            <a:spAutoFit/>
          </a:bodyPr>
          <a:lstStyle/>
          <a:p>
            <a:pPr>
              <a:lnSpc>
                <a:spcPct val="150000"/>
              </a:lnSpc>
            </a:pPr>
            <a:r>
              <a:rPr lang="en-US" sz="1600" b="1" i="0" u="none" strike="noStrike">
                <a:effectLst/>
              </a:rPr>
              <a:t>Grants Plus is the nation’s most trusted and </a:t>
            </a:r>
            <a:r>
              <a:rPr lang="en-US" sz="1600" b="1"/>
              <a:t>experienced professional grant seeking firm. </a:t>
            </a:r>
          </a:p>
          <a:p>
            <a:pPr>
              <a:lnSpc>
                <a:spcPct val="150000"/>
              </a:lnSpc>
            </a:pPr>
            <a:r>
              <a:rPr lang="en-US" sz="1600" b="0" i="0" u="none" strike="noStrike">
                <a:effectLst/>
              </a:rPr>
              <a:t>We partner with nonprofit organizations as their trusted advisors to find grant opportunities, guide funder relationship building strategies, write compelling grant proposals, and make long-term grants gains.</a:t>
            </a:r>
            <a:endParaRPr lang="en-US" sz="1600"/>
          </a:p>
        </p:txBody>
      </p:sp>
      <p:pic>
        <p:nvPicPr>
          <p:cNvPr id="6" name="Picture 5">
            <a:extLst>
              <a:ext uri="{FF2B5EF4-FFF2-40B4-BE49-F238E27FC236}">
                <a16:creationId xmlns:a16="http://schemas.microsoft.com/office/drawing/2014/main" id="{0E78234D-2C02-0A10-4901-DD427CA48225}"/>
              </a:ext>
            </a:extLst>
          </p:cNvPr>
          <p:cNvPicPr>
            <a:picLocks noChangeAspect="1"/>
          </p:cNvPicPr>
          <p:nvPr/>
        </p:nvPicPr>
        <p:blipFill>
          <a:blip r:embed="rId3"/>
          <a:stretch>
            <a:fillRect/>
          </a:stretch>
        </p:blipFill>
        <p:spPr>
          <a:xfrm>
            <a:off x="5555663" y="906482"/>
            <a:ext cx="3588337" cy="3335191"/>
          </a:xfrm>
          <a:prstGeom prst="rect">
            <a:avLst/>
          </a:prstGeom>
        </p:spPr>
      </p:pic>
    </p:spTree>
    <p:extLst>
      <p:ext uri="{BB962C8B-B14F-4D97-AF65-F5344CB8AC3E}">
        <p14:creationId xmlns:p14="http://schemas.microsoft.com/office/powerpoint/2010/main" val="233254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135166" y="889589"/>
            <a:ext cx="7886700" cy="540653"/>
          </a:xfrm>
        </p:spPr>
        <p:txBody>
          <a:bodyPr/>
          <a:lstStyle/>
          <a:p>
            <a:r>
              <a:rPr lang="en-US" b="1"/>
              <a:t>Proposal Development</a:t>
            </a:r>
          </a:p>
        </p:txBody>
      </p:sp>
      <p:sp>
        <p:nvSpPr>
          <p:cNvPr id="3" name="Content Placeholder 2">
            <a:extLst>
              <a:ext uri="{FF2B5EF4-FFF2-40B4-BE49-F238E27FC236}">
                <a16:creationId xmlns:a16="http://schemas.microsoft.com/office/drawing/2014/main" id="{54A6558A-4C05-FFF2-1F2C-EB597626B939}"/>
              </a:ext>
            </a:extLst>
          </p:cNvPr>
          <p:cNvSpPr txBox="1">
            <a:spLocks/>
          </p:cNvSpPr>
          <p:nvPr/>
        </p:nvSpPr>
        <p:spPr>
          <a:xfrm>
            <a:off x="114993" y="1440345"/>
            <a:ext cx="5986004" cy="2882999"/>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1"/>
                </a:solidFill>
              </a:rPr>
              <a:t>Having good, comprehensive data and information from the start leads to proposals that are:</a:t>
            </a:r>
          </a:p>
          <a:p>
            <a:pPr lvl="1">
              <a:buBlip>
                <a:blip r:embed="rId3"/>
              </a:buBlip>
            </a:pPr>
            <a:r>
              <a:rPr lang="en-US" sz="2800">
                <a:solidFill>
                  <a:schemeClr val="tx1"/>
                </a:solidFill>
              </a:rPr>
              <a:t>Complete</a:t>
            </a:r>
          </a:p>
          <a:p>
            <a:pPr lvl="1">
              <a:buBlip>
                <a:blip r:embed="rId3"/>
              </a:buBlip>
            </a:pPr>
            <a:r>
              <a:rPr lang="en-US" sz="2800">
                <a:solidFill>
                  <a:schemeClr val="tx1"/>
                </a:solidFill>
              </a:rPr>
              <a:t>Error-free</a:t>
            </a:r>
          </a:p>
          <a:p>
            <a:pPr lvl="1">
              <a:buBlip>
                <a:blip r:embed="rId3"/>
              </a:buBlip>
            </a:pPr>
            <a:r>
              <a:rPr lang="en-US" sz="2800">
                <a:solidFill>
                  <a:schemeClr val="tx1"/>
                </a:solidFill>
              </a:rPr>
              <a:t>Clear and logical</a:t>
            </a:r>
          </a:p>
          <a:p>
            <a:pPr lvl="1">
              <a:buBlip>
                <a:blip r:embed="rId3"/>
              </a:buBlip>
            </a:pPr>
            <a:r>
              <a:rPr lang="en-US" sz="2800">
                <a:solidFill>
                  <a:schemeClr val="tx1"/>
                </a:solidFill>
              </a:rPr>
              <a:t>Engaging</a:t>
            </a:r>
          </a:p>
          <a:p>
            <a:pPr lvl="1">
              <a:buBlip>
                <a:blip r:embed="rId3"/>
              </a:buBlip>
            </a:pPr>
            <a:r>
              <a:rPr lang="en-US" sz="2800">
                <a:solidFill>
                  <a:schemeClr val="tx1"/>
                </a:solidFill>
              </a:rPr>
              <a:t>Persuasive and compelling</a:t>
            </a:r>
          </a:p>
          <a:p>
            <a:pPr lvl="1">
              <a:buBlip>
                <a:blip r:embed="rId3"/>
              </a:buBlip>
            </a:pPr>
            <a:r>
              <a:rPr lang="en-US" sz="2800">
                <a:solidFill>
                  <a:schemeClr val="tx1"/>
                </a:solidFill>
              </a:rPr>
              <a:t>Inclusive of voices/conditions</a:t>
            </a:r>
          </a:p>
          <a:p>
            <a:pPr lvl="1">
              <a:buBlip>
                <a:blip r:embed="rId3"/>
              </a:buBlip>
            </a:pPr>
            <a:r>
              <a:rPr lang="en-US" sz="2800">
                <a:solidFill>
                  <a:schemeClr val="tx1"/>
                </a:solidFill>
              </a:rPr>
              <a:t>Tailored to the funder</a:t>
            </a:r>
          </a:p>
          <a:p>
            <a:pPr lvl="2">
              <a:buBlip>
                <a:blip r:embed="rId3"/>
              </a:buBlip>
            </a:pPr>
            <a:endParaRPr lang="en-US"/>
          </a:p>
          <a:p>
            <a:pPr lvl="1">
              <a:buFont typeface="Arial" panose="020B0604020202020204" pitchFamily="34" charset="0"/>
              <a:buBlip>
                <a:blip r:embed="rId3"/>
              </a:buBlip>
            </a:pPr>
            <a:endParaRPr lang="en-US">
              <a:cs typeface="Calibri"/>
            </a:endParaRPr>
          </a:p>
        </p:txBody>
      </p:sp>
      <p:pic>
        <p:nvPicPr>
          <p:cNvPr id="5" name="Graphic 4" descr="Shooting star with solid fill">
            <a:extLst>
              <a:ext uri="{FF2B5EF4-FFF2-40B4-BE49-F238E27FC236}">
                <a16:creationId xmlns:a16="http://schemas.microsoft.com/office/drawing/2014/main" id="{528F20D4-60BB-8FB0-1FF7-D4D1EEC814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381" y="1159915"/>
            <a:ext cx="2961184" cy="2961184"/>
          </a:xfrm>
          <a:prstGeom prst="rect">
            <a:avLst/>
          </a:prstGeom>
        </p:spPr>
      </p:pic>
    </p:spTree>
    <p:extLst>
      <p:ext uri="{BB962C8B-B14F-4D97-AF65-F5344CB8AC3E}">
        <p14:creationId xmlns:p14="http://schemas.microsoft.com/office/powerpoint/2010/main" val="609297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37BFF3-286B-5F04-2FA4-0E165E035A61}"/>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509EE54C-E720-890B-395D-E589AF3361E4}"/>
              </a:ext>
            </a:extLst>
          </p:cNvPr>
          <p:cNvPicPr>
            <a:picLocks noChangeAspect="1"/>
          </p:cNvPicPr>
          <p:nvPr/>
        </p:nvPicPr>
        <p:blipFill rotWithShape="1">
          <a:blip r:embed="rId3"/>
          <a:srcRect b="2894"/>
          <a:stretch/>
        </p:blipFill>
        <p:spPr>
          <a:xfrm>
            <a:off x="0" y="791455"/>
            <a:ext cx="9144000" cy="3565392"/>
          </a:xfrm>
          <a:prstGeom prst="rect">
            <a:avLst/>
          </a:prstGeom>
        </p:spPr>
      </p:pic>
    </p:spTree>
    <p:extLst>
      <p:ext uri="{BB962C8B-B14F-4D97-AF65-F5344CB8AC3E}">
        <p14:creationId xmlns:p14="http://schemas.microsoft.com/office/powerpoint/2010/main" val="40093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135166" y="889589"/>
            <a:ext cx="8602434" cy="540653"/>
          </a:xfrm>
        </p:spPr>
        <p:txBody>
          <a:bodyPr/>
          <a:lstStyle/>
          <a:p>
            <a:r>
              <a:rPr lang="en-US" b="1"/>
              <a:t>Create a Pulse &amp; Practice for Strategy Support</a:t>
            </a:r>
          </a:p>
        </p:txBody>
      </p:sp>
      <p:pic>
        <p:nvPicPr>
          <p:cNvPr id="4" name="Graphic 3" descr="Connections with solid fill">
            <a:extLst>
              <a:ext uri="{FF2B5EF4-FFF2-40B4-BE49-F238E27FC236}">
                <a16:creationId xmlns:a16="http://schemas.microsoft.com/office/drawing/2014/main" id="{7B74B1CD-9C58-2014-4D92-94E5FC0F9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6259" y="1302636"/>
            <a:ext cx="3213784" cy="3213784"/>
          </a:xfrm>
          <a:prstGeom prst="rect">
            <a:avLst/>
          </a:prstGeom>
        </p:spPr>
      </p:pic>
      <p:sp>
        <p:nvSpPr>
          <p:cNvPr id="6" name="Content Placeholder 2">
            <a:extLst>
              <a:ext uri="{FF2B5EF4-FFF2-40B4-BE49-F238E27FC236}">
                <a16:creationId xmlns:a16="http://schemas.microsoft.com/office/drawing/2014/main" id="{C9320156-5214-D5B6-9429-92CE942C3400}"/>
              </a:ext>
            </a:extLst>
          </p:cNvPr>
          <p:cNvSpPr txBox="1">
            <a:spLocks/>
          </p:cNvSpPr>
          <p:nvPr/>
        </p:nvSpPr>
        <p:spPr>
          <a:xfrm>
            <a:off x="709364" y="1784671"/>
            <a:ext cx="4754551" cy="2249714"/>
          </a:xfrm>
          <a:prstGeom prst="rect">
            <a:avLst/>
          </a:prstGeom>
        </p:spPr>
        <p:txBody>
          <a:bodyPr vert="horz" lIns="91440" tIns="45720" rIns="91440" bIns="45720" rtlCol="0" anchor="t">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200" b="1">
                <a:solidFill>
                  <a:schemeClr val="tx1"/>
                </a:solidFill>
                <a:cs typeface="Calibri"/>
              </a:rPr>
              <a:t>Establish routines to set relationship builders up for success</a:t>
            </a:r>
          </a:p>
          <a:p>
            <a:pPr lvl="1">
              <a:buFont typeface="Arial" panose="020B0604020202020204" pitchFamily="34" charset="0"/>
              <a:buBlip>
                <a:blip r:embed="rId5"/>
              </a:buBlip>
            </a:pPr>
            <a:r>
              <a:rPr lang="en-US" sz="2800">
                <a:solidFill>
                  <a:schemeClr val="tx1"/>
                </a:solidFill>
                <a:cs typeface="Calibri"/>
              </a:rPr>
              <a:t>Identify connections</a:t>
            </a:r>
          </a:p>
          <a:p>
            <a:pPr lvl="1">
              <a:buFont typeface="Arial" panose="020B0604020202020204" pitchFamily="34" charset="0"/>
              <a:buBlip>
                <a:blip r:embed="rId5"/>
              </a:buBlip>
            </a:pPr>
            <a:r>
              <a:rPr lang="en-US" sz="2800">
                <a:solidFill>
                  <a:schemeClr val="tx1"/>
                </a:solidFill>
                <a:cs typeface="Calibri"/>
              </a:rPr>
              <a:t>Get clear on alignment</a:t>
            </a:r>
          </a:p>
          <a:p>
            <a:pPr lvl="1">
              <a:buFont typeface="Arial" panose="020B0604020202020204" pitchFamily="34" charset="0"/>
              <a:buBlip>
                <a:blip r:embed="rId5"/>
              </a:buBlip>
            </a:pPr>
            <a:r>
              <a:rPr lang="en-US" sz="2800">
                <a:solidFill>
                  <a:schemeClr val="tx1"/>
                </a:solidFill>
                <a:cs typeface="Calibri"/>
              </a:rPr>
              <a:t>Develop talking points</a:t>
            </a:r>
          </a:p>
          <a:p>
            <a:pPr lvl="1">
              <a:buFont typeface="Arial" panose="020B0604020202020204" pitchFamily="34" charset="0"/>
              <a:buBlip>
                <a:blip r:embed="rId5"/>
              </a:buBlip>
            </a:pPr>
            <a:r>
              <a:rPr lang="en-US" sz="2800">
                <a:solidFill>
                  <a:schemeClr val="tx1"/>
                </a:solidFill>
                <a:cs typeface="Calibri"/>
              </a:rPr>
              <a:t>Capture conversation outcomes</a:t>
            </a:r>
          </a:p>
          <a:p>
            <a:pPr lvl="1">
              <a:buFont typeface="Arial" panose="020B0604020202020204" pitchFamily="34" charset="0"/>
              <a:buBlip>
                <a:blip r:embed="rId5"/>
              </a:buBlip>
            </a:pPr>
            <a:r>
              <a:rPr lang="en-US" sz="2800">
                <a:solidFill>
                  <a:schemeClr val="tx1"/>
                </a:solidFill>
                <a:cs typeface="Calibri"/>
              </a:rPr>
              <a:t>Document next steps</a:t>
            </a:r>
          </a:p>
        </p:txBody>
      </p:sp>
    </p:spTree>
    <p:extLst>
      <p:ext uri="{BB962C8B-B14F-4D97-AF65-F5344CB8AC3E}">
        <p14:creationId xmlns:p14="http://schemas.microsoft.com/office/powerpoint/2010/main" val="263305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135166" y="889589"/>
            <a:ext cx="8602434" cy="540653"/>
          </a:xfrm>
        </p:spPr>
        <p:txBody>
          <a:bodyPr/>
          <a:lstStyle/>
          <a:p>
            <a:r>
              <a:rPr lang="en-US" b="1"/>
              <a:t>Stewardship</a:t>
            </a:r>
          </a:p>
        </p:txBody>
      </p:sp>
      <p:pic>
        <p:nvPicPr>
          <p:cNvPr id="3" name="Graphic 2" descr="Watering Plant with solid fill">
            <a:extLst>
              <a:ext uri="{FF2B5EF4-FFF2-40B4-BE49-F238E27FC236}">
                <a16:creationId xmlns:a16="http://schemas.microsoft.com/office/drawing/2014/main" id="{ED492324-CBA0-4743-67CB-B06B60019F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184633" y="1243905"/>
            <a:ext cx="2655690" cy="2655690"/>
          </a:xfrm>
          <a:prstGeom prst="rect">
            <a:avLst/>
          </a:prstGeom>
        </p:spPr>
      </p:pic>
      <p:sp>
        <p:nvSpPr>
          <p:cNvPr id="5" name="Content Placeholder 2">
            <a:extLst>
              <a:ext uri="{FF2B5EF4-FFF2-40B4-BE49-F238E27FC236}">
                <a16:creationId xmlns:a16="http://schemas.microsoft.com/office/drawing/2014/main" id="{AC6CBC76-0E33-FF0E-CC4A-A9C3480704ED}"/>
              </a:ext>
            </a:extLst>
          </p:cNvPr>
          <p:cNvSpPr txBox="1">
            <a:spLocks/>
          </p:cNvSpPr>
          <p:nvPr/>
        </p:nvSpPr>
        <p:spPr>
          <a:xfrm>
            <a:off x="303677" y="1652968"/>
            <a:ext cx="6017294" cy="2543340"/>
          </a:xfrm>
          <a:prstGeom prst="rect">
            <a:avLst/>
          </a:prstGeom>
        </p:spPr>
        <p:txBody>
          <a:bodyPr>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200" b="1">
                <a:solidFill>
                  <a:schemeClr val="tx1"/>
                </a:solidFill>
              </a:rPr>
              <a:t>We know that successful stewardship: </a:t>
            </a:r>
          </a:p>
          <a:p>
            <a:pPr lvl="1">
              <a:buFont typeface="Arial" panose="020B0604020202020204" pitchFamily="34" charset="0"/>
              <a:buBlip>
                <a:blip r:embed="rId5"/>
              </a:buBlip>
            </a:pPr>
            <a:r>
              <a:rPr lang="en-US" sz="3200">
                <a:solidFill>
                  <a:schemeClr val="tx1"/>
                </a:solidFill>
              </a:rPr>
              <a:t>Communicates gratitude</a:t>
            </a:r>
          </a:p>
          <a:p>
            <a:pPr lvl="1">
              <a:buFont typeface="Arial" panose="020B0604020202020204" pitchFamily="34" charset="0"/>
              <a:buBlip>
                <a:blip r:embed="rId5"/>
              </a:buBlip>
            </a:pPr>
            <a:r>
              <a:rPr lang="en-US" sz="3200">
                <a:solidFill>
                  <a:schemeClr val="tx1"/>
                </a:solidFill>
              </a:rPr>
              <a:t>Builds trust</a:t>
            </a:r>
          </a:p>
          <a:p>
            <a:pPr lvl="1">
              <a:buFont typeface="Arial" panose="020B0604020202020204" pitchFamily="34" charset="0"/>
              <a:buBlip>
                <a:blip r:embed="rId5"/>
              </a:buBlip>
            </a:pPr>
            <a:r>
              <a:rPr lang="en-US" sz="3200">
                <a:solidFill>
                  <a:schemeClr val="tx1"/>
                </a:solidFill>
              </a:rPr>
              <a:t>Enhances understanding of impact</a:t>
            </a:r>
          </a:p>
          <a:p>
            <a:pPr marL="457200" lvl="1" indent="0">
              <a:buFont typeface="Arial" panose="020B0604020202020204" pitchFamily="34" charset="0"/>
              <a:buNone/>
            </a:pPr>
            <a:r>
              <a:rPr lang="en-US" sz="3200" b="1">
                <a:solidFill>
                  <a:schemeClr val="tx1"/>
                </a:solidFill>
              </a:rPr>
              <a:t>Together, all of these </a:t>
            </a:r>
            <a:r>
              <a:rPr lang="en-US" sz="3200" b="1" i="1">
                <a:solidFill>
                  <a:schemeClr val="tx1"/>
                </a:solidFill>
              </a:rPr>
              <a:t>deepen funder relationships</a:t>
            </a:r>
          </a:p>
          <a:p>
            <a:pPr marL="457200" lvl="1" indent="0">
              <a:buFont typeface="Arial" panose="020B0604020202020204" pitchFamily="34" charset="0"/>
              <a:buNone/>
            </a:pPr>
            <a:endParaRPr lang="en-US" sz="2800" i="1">
              <a:solidFill>
                <a:schemeClr val="tx1"/>
              </a:solidFill>
            </a:endParaRPr>
          </a:p>
          <a:p>
            <a:pPr marL="0" indent="0" defTabSz="914400">
              <a:spcBef>
                <a:spcPts val="1000"/>
              </a:spcBef>
              <a:buFont typeface="Arial" panose="020B0604020202020204" pitchFamily="34" charset="0"/>
              <a:buNone/>
              <a:defRPr/>
            </a:pPr>
            <a:r>
              <a:rPr lang="en-US" sz="3200" b="1">
                <a:solidFill>
                  <a:schemeClr val="tx1"/>
                </a:solidFill>
                <a:latin typeface="Calibri" panose="020F0502020204030204"/>
              </a:rPr>
              <a:t>Use tools that help you leverage stewardship opportunities</a:t>
            </a:r>
          </a:p>
          <a:p>
            <a:pPr lvl="1">
              <a:spcBef>
                <a:spcPts val="1000"/>
              </a:spcBef>
              <a:buFont typeface="Arial" panose="020B0604020202020204" pitchFamily="34" charset="0"/>
              <a:buBlip>
                <a:blip r:embed="rId5"/>
              </a:buBlip>
              <a:defRPr/>
            </a:pPr>
            <a:r>
              <a:rPr lang="en-US" sz="3200">
                <a:solidFill>
                  <a:schemeClr val="tx1"/>
                </a:solidFill>
                <a:latin typeface="Calibri" panose="020F0502020204030204"/>
              </a:rPr>
              <a:t>Stewardship planner</a:t>
            </a:r>
          </a:p>
          <a:p>
            <a:pPr lvl="1">
              <a:spcBef>
                <a:spcPts val="1000"/>
              </a:spcBef>
              <a:buFont typeface="Arial" panose="020B0604020202020204" pitchFamily="34" charset="0"/>
              <a:buBlip>
                <a:blip r:embed="rId5"/>
              </a:buBlip>
              <a:defRPr/>
            </a:pPr>
            <a:endParaRPr lang="en-US">
              <a:solidFill>
                <a:srgbClr val="E7E6E6">
                  <a:lumMod val="50000"/>
                </a:srgbClr>
              </a:solidFill>
              <a:latin typeface="Calibri" panose="020F0502020204030204"/>
            </a:endParaRPr>
          </a:p>
          <a:p>
            <a:pPr lvl="1">
              <a:spcBef>
                <a:spcPts val="1000"/>
              </a:spcBef>
              <a:buFont typeface="Arial" panose="020B0604020202020204" pitchFamily="34" charset="0"/>
              <a:buBlip>
                <a:blip r:embed="rId5"/>
              </a:buBlip>
              <a:defRPr/>
            </a:pPr>
            <a:endParaRPr lang="en-US">
              <a:solidFill>
                <a:srgbClr val="E7E6E6">
                  <a:lumMod val="50000"/>
                </a:srgbClr>
              </a:solidFill>
              <a:latin typeface="Calibri" panose="020F0502020204030204"/>
            </a:endParaRPr>
          </a:p>
          <a:p>
            <a:pPr marL="457200" lvl="1" indent="0">
              <a:buFont typeface="Arial" panose="020B0604020202020204" pitchFamily="34" charset="0"/>
              <a:buNone/>
            </a:pPr>
            <a:endParaRPr lang="en-US"/>
          </a:p>
        </p:txBody>
      </p:sp>
    </p:spTree>
    <p:extLst>
      <p:ext uri="{BB962C8B-B14F-4D97-AF65-F5344CB8AC3E}">
        <p14:creationId xmlns:p14="http://schemas.microsoft.com/office/powerpoint/2010/main" val="2575227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54E9F8-744E-34A0-F684-2960CC554A6B}"/>
              </a:ext>
            </a:extLst>
          </p:cNvPr>
          <p:cNvPicPr>
            <a:picLocks noChangeAspect="1"/>
          </p:cNvPicPr>
          <p:nvPr/>
        </p:nvPicPr>
        <p:blipFill rotWithShape="1">
          <a:blip r:embed="rId3"/>
          <a:srcRect t="16996"/>
          <a:stretch/>
        </p:blipFill>
        <p:spPr>
          <a:xfrm>
            <a:off x="770027" y="1297772"/>
            <a:ext cx="7603946" cy="3031401"/>
          </a:xfrm>
          <a:prstGeom prst="rect">
            <a:avLst/>
          </a:prstGeom>
        </p:spPr>
      </p:pic>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135166" y="814327"/>
            <a:ext cx="8602434" cy="540653"/>
          </a:xfrm>
        </p:spPr>
        <p:txBody>
          <a:bodyPr/>
          <a:lstStyle/>
          <a:p>
            <a:r>
              <a:rPr lang="en-US" b="1"/>
              <a:t>Key Takeaways to Manage Up</a:t>
            </a:r>
          </a:p>
        </p:txBody>
      </p:sp>
    </p:spTree>
    <p:extLst>
      <p:ext uri="{BB962C8B-B14F-4D97-AF65-F5344CB8AC3E}">
        <p14:creationId xmlns:p14="http://schemas.microsoft.com/office/powerpoint/2010/main" val="778566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Help with solid fill">
            <a:extLst>
              <a:ext uri="{FF2B5EF4-FFF2-40B4-BE49-F238E27FC236}">
                <a16:creationId xmlns:a16="http://schemas.microsoft.com/office/drawing/2014/main" id="{DE64F073-6084-F080-F993-A78CA07E54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4546" y="957751"/>
            <a:ext cx="3227998" cy="3227998"/>
          </a:xfrm>
          <a:prstGeom prst="rect">
            <a:avLst/>
          </a:prstGeom>
        </p:spPr>
      </p:pic>
    </p:spTree>
    <p:extLst>
      <p:ext uri="{BB962C8B-B14F-4D97-AF65-F5344CB8AC3E}">
        <p14:creationId xmlns:p14="http://schemas.microsoft.com/office/powerpoint/2010/main" val="292123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1DCB02A-79A5-46D3-BF33-2A20519A2522}"/>
              </a:ext>
            </a:extLst>
          </p:cNvPr>
          <p:cNvPicPr>
            <a:picLocks noChangeAspect="1"/>
          </p:cNvPicPr>
          <p:nvPr/>
        </p:nvPicPr>
        <p:blipFill>
          <a:blip r:embed="rId3"/>
          <a:stretch>
            <a:fillRect/>
          </a:stretch>
        </p:blipFill>
        <p:spPr>
          <a:xfrm>
            <a:off x="-25111" y="-327"/>
            <a:ext cx="9217679" cy="5155257"/>
          </a:xfrm>
          <a:prstGeom prst="rect">
            <a:avLst/>
          </a:prstGeom>
        </p:spPr>
      </p:pic>
      <p:sp>
        <p:nvSpPr>
          <p:cNvPr id="7" name="Content Placeholder 2">
            <a:extLst>
              <a:ext uri="{FF2B5EF4-FFF2-40B4-BE49-F238E27FC236}">
                <a16:creationId xmlns:a16="http://schemas.microsoft.com/office/drawing/2014/main" id="{7B45A5C1-AC87-413F-9046-E54CE84D1F18}"/>
              </a:ext>
            </a:extLst>
          </p:cNvPr>
          <p:cNvSpPr txBox="1">
            <a:spLocks/>
          </p:cNvSpPr>
          <p:nvPr/>
        </p:nvSpPr>
        <p:spPr>
          <a:xfrm>
            <a:off x="174628" y="4530810"/>
            <a:ext cx="4104057" cy="6871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900"/>
              </a:spcAft>
              <a:buNone/>
            </a:pPr>
            <a:r>
              <a:rPr lang="en-US" sz="2700">
                <a:solidFill>
                  <a:schemeClr val="bg1"/>
                </a:solidFill>
              </a:rPr>
              <a:t>www.grantsplus.com</a:t>
            </a:r>
          </a:p>
        </p:txBody>
      </p:sp>
      <p:sp>
        <p:nvSpPr>
          <p:cNvPr id="2" name="TextBox 1">
            <a:extLst>
              <a:ext uri="{FF2B5EF4-FFF2-40B4-BE49-F238E27FC236}">
                <a16:creationId xmlns:a16="http://schemas.microsoft.com/office/drawing/2014/main" id="{737191CA-C577-48DF-9BED-E48F80854B8B}"/>
              </a:ext>
            </a:extLst>
          </p:cNvPr>
          <p:cNvSpPr txBox="1"/>
          <p:nvPr/>
        </p:nvSpPr>
        <p:spPr>
          <a:xfrm>
            <a:off x="4548223" y="3304743"/>
            <a:ext cx="4523358" cy="1569660"/>
          </a:xfrm>
          <a:prstGeom prst="rect">
            <a:avLst/>
          </a:prstGeom>
          <a:solidFill>
            <a:schemeClr val="bg1">
              <a:alpha val="78000"/>
            </a:schemeClr>
          </a:solidFill>
        </p:spPr>
        <p:txBody>
          <a:bodyPr wrap="square" rtlCol="0">
            <a:spAutoFit/>
          </a:bodyPr>
          <a:lstStyle/>
          <a:p>
            <a:pPr algn="ctr"/>
            <a:r>
              <a:rPr lang="en-US" sz="2400" b="1" dirty="0">
                <a:solidFill>
                  <a:sysClr val="windowText" lastClr="000000"/>
                </a:solidFill>
              </a:rPr>
              <a:t>Connect with us on LinkedIn!</a:t>
            </a:r>
          </a:p>
          <a:p>
            <a:pPr algn="ctr"/>
            <a:r>
              <a:rPr lang="en-US" sz="2400" b="1" dirty="0">
                <a:solidFill>
                  <a:sysClr val="windowText" lastClr="000000"/>
                </a:solidFill>
              </a:rPr>
              <a:t>@ Grants Plus</a:t>
            </a:r>
          </a:p>
          <a:p>
            <a:pPr algn="ctr"/>
            <a:r>
              <a:rPr lang="en-US" sz="2400" b="1" dirty="0">
                <a:solidFill>
                  <a:sysClr val="windowText" lastClr="000000"/>
                </a:solidFill>
              </a:rPr>
              <a:t>@ Abby Teare</a:t>
            </a:r>
          </a:p>
          <a:p>
            <a:pPr algn="ctr"/>
            <a:r>
              <a:rPr lang="en-US" sz="2400" b="1" dirty="0">
                <a:solidFill>
                  <a:sysClr val="windowText" lastClr="000000"/>
                </a:solidFill>
              </a:rPr>
              <a:t>    @ Kelly Howard</a:t>
            </a:r>
          </a:p>
        </p:txBody>
      </p:sp>
      <p:pic>
        <p:nvPicPr>
          <p:cNvPr id="4" name="Picture 3" descr="Logo&#10;&#10;Description automatically generated">
            <a:extLst>
              <a:ext uri="{FF2B5EF4-FFF2-40B4-BE49-F238E27FC236}">
                <a16:creationId xmlns:a16="http://schemas.microsoft.com/office/drawing/2014/main" id="{23662649-CA29-547A-3930-2C14A0B7FA42}"/>
              </a:ext>
            </a:extLst>
          </p:cNvPr>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244427" y="3382405"/>
            <a:ext cx="3054267" cy="1148405"/>
          </a:xfrm>
          <a:prstGeom prst="rect">
            <a:avLst/>
          </a:prstGeom>
        </p:spPr>
      </p:pic>
      <p:pic>
        <p:nvPicPr>
          <p:cNvPr id="1028" name="Picture 4" descr="LinkedIn - Home | Facebook">
            <a:extLst>
              <a:ext uri="{FF2B5EF4-FFF2-40B4-BE49-F238E27FC236}">
                <a16:creationId xmlns:a16="http://schemas.microsoft.com/office/drawing/2014/main" id="{F01AFD12-1408-E75C-B6BA-9D7420BADE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447" y="3760532"/>
            <a:ext cx="968789" cy="968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28F55C-C99F-7331-ED04-02A285B47E6A}"/>
              </a:ext>
            </a:extLst>
          </p:cNvPr>
          <p:cNvSpPr txBox="1"/>
          <p:nvPr/>
        </p:nvSpPr>
        <p:spPr>
          <a:xfrm>
            <a:off x="4548223" y="2697996"/>
            <a:ext cx="4523358" cy="461665"/>
          </a:xfrm>
          <a:prstGeom prst="rect">
            <a:avLst/>
          </a:prstGeom>
          <a:solidFill>
            <a:srgbClr val="EE8B43">
              <a:alpha val="78000"/>
            </a:srgbClr>
          </a:solidFill>
        </p:spPr>
        <p:txBody>
          <a:bodyPr wrap="square" rtlCol="0">
            <a:spAutoFit/>
          </a:bodyPr>
          <a:lstStyle/>
          <a:p>
            <a:pPr algn="ctr"/>
            <a:r>
              <a:rPr lang="en-US" sz="2400" b="1" dirty="0">
                <a:solidFill>
                  <a:schemeClr val="bg1"/>
                </a:solidFill>
              </a:rPr>
              <a:t>info@grantsplus.com</a:t>
            </a:r>
          </a:p>
        </p:txBody>
      </p:sp>
    </p:spTree>
    <p:extLst>
      <p:ext uri="{BB962C8B-B14F-4D97-AF65-F5344CB8AC3E}">
        <p14:creationId xmlns:p14="http://schemas.microsoft.com/office/powerpoint/2010/main" val="136674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429955" y="865881"/>
            <a:ext cx="7886700" cy="540653"/>
          </a:xfrm>
        </p:spPr>
        <p:txBody>
          <a:bodyPr/>
          <a:lstStyle/>
          <a:p>
            <a:r>
              <a:rPr lang="en-US" b="1"/>
              <a:t>Meet Your Presenters </a:t>
            </a:r>
          </a:p>
        </p:txBody>
      </p:sp>
      <p:pic>
        <p:nvPicPr>
          <p:cNvPr id="5" name="Picture 4">
            <a:extLst>
              <a:ext uri="{FF2B5EF4-FFF2-40B4-BE49-F238E27FC236}">
                <a16:creationId xmlns:a16="http://schemas.microsoft.com/office/drawing/2014/main" id="{7965E112-F63F-BC2C-E026-5F87AB1BBFA1}"/>
              </a:ext>
            </a:extLst>
          </p:cNvPr>
          <p:cNvPicPr>
            <a:picLocks noChangeAspect="1"/>
          </p:cNvPicPr>
          <p:nvPr/>
        </p:nvPicPr>
        <p:blipFill rotWithShape="1">
          <a:blip r:embed="rId3"/>
          <a:srcRect l="5253" r="8637" b="2899"/>
          <a:stretch/>
        </p:blipFill>
        <p:spPr>
          <a:xfrm>
            <a:off x="1466193" y="1450762"/>
            <a:ext cx="6211614" cy="2826857"/>
          </a:xfrm>
          <a:prstGeom prst="rect">
            <a:avLst/>
          </a:prstGeom>
        </p:spPr>
      </p:pic>
    </p:spTree>
    <p:extLst>
      <p:ext uri="{BB962C8B-B14F-4D97-AF65-F5344CB8AC3E}">
        <p14:creationId xmlns:p14="http://schemas.microsoft.com/office/powerpoint/2010/main" val="119891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229508" y="961574"/>
            <a:ext cx="7886700" cy="540653"/>
          </a:xfrm>
        </p:spPr>
        <p:txBody>
          <a:bodyPr/>
          <a:lstStyle/>
          <a:p>
            <a:r>
              <a:rPr lang="en-US" b="1"/>
              <a:t>What makes today’s topic so important? </a:t>
            </a:r>
          </a:p>
        </p:txBody>
      </p:sp>
      <p:pic>
        <p:nvPicPr>
          <p:cNvPr id="4" name="Picture 3">
            <a:extLst>
              <a:ext uri="{FF2B5EF4-FFF2-40B4-BE49-F238E27FC236}">
                <a16:creationId xmlns:a16="http://schemas.microsoft.com/office/drawing/2014/main" id="{B0265532-EEBB-1E78-C4D4-8DC60ADCEF54}"/>
              </a:ext>
            </a:extLst>
          </p:cNvPr>
          <p:cNvPicPr>
            <a:picLocks noChangeAspect="1"/>
          </p:cNvPicPr>
          <p:nvPr/>
        </p:nvPicPr>
        <p:blipFill>
          <a:blip r:embed="rId3"/>
          <a:stretch>
            <a:fillRect/>
          </a:stretch>
        </p:blipFill>
        <p:spPr>
          <a:xfrm>
            <a:off x="1066800" y="1763526"/>
            <a:ext cx="7302077" cy="2148073"/>
          </a:xfrm>
          <a:prstGeom prst="rect">
            <a:avLst/>
          </a:prstGeom>
        </p:spPr>
      </p:pic>
    </p:spTree>
    <p:extLst>
      <p:ext uri="{BB962C8B-B14F-4D97-AF65-F5344CB8AC3E}">
        <p14:creationId xmlns:p14="http://schemas.microsoft.com/office/powerpoint/2010/main" val="139644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9ADE7A-DE68-BEF9-57FB-4A4F64F7B980}"/>
              </a:ext>
            </a:extLst>
          </p:cNvPr>
          <p:cNvPicPr>
            <a:picLocks noChangeAspect="1"/>
          </p:cNvPicPr>
          <p:nvPr/>
        </p:nvPicPr>
        <p:blipFill>
          <a:blip r:embed="rId3"/>
          <a:stretch>
            <a:fillRect/>
          </a:stretch>
        </p:blipFill>
        <p:spPr>
          <a:xfrm>
            <a:off x="1201057" y="947971"/>
            <a:ext cx="6741885" cy="3364583"/>
          </a:xfrm>
          <a:prstGeom prst="rect">
            <a:avLst/>
          </a:prstGeom>
        </p:spPr>
      </p:pic>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229508" y="856350"/>
            <a:ext cx="7886700" cy="540653"/>
          </a:xfrm>
        </p:spPr>
        <p:txBody>
          <a:bodyPr/>
          <a:lstStyle/>
          <a:p>
            <a:r>
              <a:rPr lang="en-US" b="1"/>
              <a:t>Learn Techniques to “Manage Up” </a:t>
            </a:r>
          </a:p>
        </p:txBody>
      </p:sp>
    </p:spTree>
    <p:extLst>
      <p:ext uri="{BB962C8B-B14F-4D97-AF65-F5344CB8AC3E}">
        <p14:creationId xmlns:p14="http://schemas.microsoft.com/office/powerpoint/2010/main" val="281077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C64C59-A28C-F2A4-FC17-6CEDE26EE594}"/>
              </a:ext>
            </a:extLst>
          </p:cNvPr>
          <p:cNvPicPr>
            <a:picLocks noChangeAspect="1"/>
          </p:cNvPicPr>
          <p:nvPr/>
        </p:nvPicPr>
        <p:blipFill rotWithShape="1">
          <a:blip r:embed="rId3"/>
          <a:srcRect b="2852"/>
          <a:stretch/>
        </p:blipFill>
        <p:spPr>
          <a:xfrm>
            <a:off x="0" y="760719"/>
            <a:ext cx="9144000" cy="3626864"/>
          </a:xfrm>
          <a:prstGeom prst="rect">
            <a:avLst/>
          </a:prstGeom>
        </p:spPr>
      </p:pic>
    </p:spTree>
    <p:extLst>
      <p:ext uri="{BB962C8B-B14F-4D97-AF65-F5344CB8AC3E}">
        <p14:creationId xmlns:p14="http://schemas.microsoft.com/office/powerpoint/2010/main" val="237122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229508" y="961574"/>
            <a:ext cx="7886700" cy="540653"/>
          </a:xfrm>
        </p:spPr>
        <p:txBody>
          <a:bodyPr/>
          <a:lstStyle/>
          <a:p>
            <a:r>
              <a:rPr lang="en-US" b="1"/>
              <a:t>Effective communication drives…</a:t>
            </a:r>
          </a:p>
        </p:txBody>
      </p:sp>
      <p:pic>
        <p:nvPicPr>
          <p:cNvPr id="3" name="Picture 2">
            <a:extLst>
              <a:ext uri="{FF2B5EF4-FFF2-40B4-BE49-F238E27FC236}">
                <a16:creationId xmlns:a16="http://schemas.microsoft.com/office/drawing/2014/main" id="{522CCA91-2241-35EF-531A-93DD391DA8B8}"/>
              </a:ext>
            </a:extLst>
          </p:cNvPr>
          <p:cNvPicPr>
            <a:picLocks noChangeAspect="1"/>
          </p:cNvPicPr>
          <p:nvPr/>
        </p:nvPicPr>
        <p:blipFill>
          <a:blip r:embed="rId3"/>
          <a:stretch>
            <a:fillRect/>
          </a:stretch>
        </p:blipFill>
        <p:spPr>
          <a:xfrm>
            <a:off x="1349828" y="1502227"/>
            <a:ext cx="5889625" cy="2574434"/>
          </a:xfrm>
          <a:prstGeom prst="rect">
            <a:avLst/>
          </a:prstGeom>
        </p:spPr>
      </p:pic>
      <p:pic>
        <p:nvPicPr>
          <p:cNvPr id="6" name="Picture 5">
            <a:extLst>
              <a:ext uri="{FF2B5EF4-FFF2-40B4-BE49-F238E27FC236}">
                <a16:creationId xmlns:a16="http://schemas.microsoft.com/office/drawing/2014/main" id="{FB2EA652-CFCB-55EE-F82A-90A03D6E6BD5}"/>
              </a:ext>
            </a:extLst>
          </p:cNvPr>
          <p:cNvPicPr>
            <a:picLocks noChangeAspect="1"/>
          </p:cNvPicPr>
          <p:nvPr/>
        </p:nvPicPr>
        <p:blipFill>
          <a:blip r:embed="rId4"/>
          <a:stretch>
            <a:fillRect/>
          </a:stretch>
        </p:blipFill>
        <p:spPr>
          <a:xfrm>
            <a:off x="6759801" y="1159327"/>
            <a:ext cx="733425" cy="685800"/>
          </a:xfrm>
          <a:prstGeom prst="rect">
            <a:avLst/>
          </a:prstGeom>
        </p:spPr>
      </p:pic>
    </p:spTree>
    <p:extLst>
      <p:ext uri="{BB962C8B-B14F-4D97-AF65-F5344CB8AC3E}">
        <p14:creationId xmlns:p14="http://schemas.microsoft.com/office/powerpoint/2010/main" val="256649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229508" y="961574"/>
            <a:ext cx="7886700" cy="540653"/>
          </a:xfrm>
        </p:spPr>
        <p:txBody>
          <a:bodyPr/>
          <a:lstStyle/>
          <a:p>
            <a:r>
              <a:rPr lang="en-US" b="1"/>
              <a:t>Simple, Direct, Respectful Communication</a:t>
            </a:r>
          </a:p>
        </p:txBody>
      </p:sp>
      <p:pic>
        <p:nvPicPr>
          <p:cNvPr id="6" name="Picture 5">
            <a:extLst>
              <a:ext uri="{FF2B5EF4-FFF2-40B4-BE49-F238E27FC236}">
                <a16:creationId xmlns:a16="http://schemas.microsoft.com/office/drawing/2014/main" id="{1D0EBBA3-5085-A2BB-DDF1-788DB582F71F}"/>
              </a:ext>
            </a:extLst>
          </p:cNvPr>
          <p:cNvPicPr>
            <a:picLocks noChangeAspect="1"/>
          </p:cNvPicPr>
          <p:nvPr/>
        </p:nvPicPr>
        <p:blipFill>
          <a:blip r:embed="rId3"/>
          <a:stretch>
            <a:fillRect/>
          </a:stretch>
        </p:blipFill>
        <p:spPr>
          <a:xfrm>
            <a:off x="1161143" y="1602712"/>
            <a:ext cx="6451600" cy="2596450"/>
          </a:xfrm>
          <a:prstGeom prst="rect">
            <a:avLst/>
          </a:prstGeom>
        </p:spPr>
      </p:pic>
      <p:pic>
        <p:nvPicPr>
          <p:cNvPr id="7" name="Picture 6">
            <a:extLst>
              <a:ext uri="{FF2B5EF4-FFF2-40B4-BE49-F238E27FC236}">
                <a16:creationId xmlns:a16="http://schemas.microsoft.com/office/drawing/2014/main" id="{AD663D6F-F963-65E5-400A-2EC0634A84F6}"/>
              </a:ext>
            </a:extLst>
          </p:cNvPr>
          <p:cNvPicPr>
            <a:picLocks noChangeAspect="1"/>
          </p:cNvPicPr>
          <p:nvPr/>
        </p:nvPicPr>
        <p:blipFill>
          <a:blip r:embed="rId4"/>
          <a:stretch>
            <a:fillRect/>
          </a:stretch>
        </p:blipFill>
        <p:spPr>
          <a:xfrm>
            <a:off x="6803345" y="1377046"/>
            <a:ext cx="578198" cy="540653"/>
          </a:xfrm>
          <a:prstGeom prst="rect">
            <a:avLst/>
          </a:prstGeom>
        </p:spPr>
      </p:pic>
    </p:spTree>
    <p:extLst>
      <p:ext uri="{BB962C8B-B14F-4D97-AF65-F5344CB8AC3E}">
        <p14:creationId xmlns:p14="http://schemas.microsoft.com/office/powerpoint/2010/main" val="169999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44AE20-EF79-9601-69A3-25F505365F2C}"/>
              </a:ext>
            </a:extLst>
          </p:cNvPr>
          <p:cNvPicPr>
            <a:picLocks noChangeAspect="1"/>
          </p:cNvPicPr>
          <p:nvPr/>
        </p:nvPicPr>
        <p:blipFill rotWithShape="1">
          <a:blip r:embed="rId3"/>
          <a:srcRect b="1527"/>
          <a:stretch/>
        </p:blipFill>
        <p:spPr>
          <a:xfrm>
            <a:off x="950685" y="780038"/>
            <a:ext cx="7242629" cy="3494170"/>
          </a:xfrm>
          <a:prstGeom prst="rect">
            <a:avLst/>
          </a:prstGeom>
        </p:spPr>
      </p:pic>
      <p:pic>
        <p:nvPicPr>
          <p:cNvPr id="6" name="Picture 5">
            <a:extLst>
              <a:ext uri="{FF2B5EF4-FFF2-40B4-BE49-F238E27FC236}">
                <a16:creationId xmlns:a16="http://schemas.microsoft.com/office/drawing/2014/main" id="{DF19540A-02A0-52F0-0CA0-58451C748E58}"/>
              </a:ext>
            </a:extLst>
          </p:cNvPr>
          <p:cNvPicPr>
            <a:picLocks noChangeAspect="1"/>
          </p:cNvPicPr>
          <p:nvPr/>
        </p:nvPicPr>
        <p:blipFill>
          <a:blip r:embed="rId4"/>
          <a:stretch>
            <a:fillRect/>
          </a:stretch>
        </p:blipFill>
        <p:spPr>
          <a:xfrm>
            <a:off x="583973" y="3343732"/>
            <a:ext cx="578198" cy="930476"/>
          </a:xfrm>
          <a:prstGeom prst="rect">
            <a:avLst/>
          </a:prstGeom>
        </p:spPr>
      </p:pic>
    </p:spTree>
    <p:extLst>
      <p:ext uri="{BB962C8B-B14F-4D97-AF65-F5344CB8AC3E}">
        <p14:creationId xmlns:p14="http://schemas.microsoft.com/office/powerpoint/2010/main" val="112123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ICON2023-Template-Jan2023  -  Read-Only" id="{71057602-357C-427D-B236-976A94E02BDE}" vid="{700F57DB-343F-4DDF-99EC-E8ECFF44D5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2BEF2075ED05408885E7EB1E1E50FB" ma:contentTypeVersion="16" ma:contentTypeDescription="Create a new document." ma:contentTypeScope="" ma:versionID="2a2dd86adfedff16384a7c7395a2d903">
  <xsd:schema xmlns:xsd="http://www.w3.org/2001/XMLSchema" xmlns:xs="http://www.w3.org/2001/XMLSchema" xmlns:p="http://schemas.microsoft.com/office/2006/metadata/properties" xmlns:ns2="a3eb84dc-a27c-4935-81c2-98303fa574b6" xmlns:ns3="4bfe6452-a5a5-4985-9059-27b16b509737" targetNamespace="http://schemas.microsoft.com/office/2006/metadata/properties" ma:root="true" ma:fieldsID="b75603be4f94e5ba03b8c456c57b6f74" ns2:_="" ns3:_="">
    <xsd:import namespace="a3eb84dc-a27c-4935-81c2-98303fa574b6"/>
    <xsd:import namespace="4bfe6452-a5a5-4985-9059-27b16b5097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b84dc-a27c-4935-81c2-98303fa57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f4fc600-533b-4f11-9c07-30430b6604c6"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fe6452-a5a5-4985-9059-27b16b5097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41f33e7-b48f-46d5-84af-3dd656d29ab1}" ma:internalName="TaxCatchAll" ma:showField="CatchAllData" ma:web="4bfe6452-a5a5-4985-9059-27b16b5097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bfe6452-a5a5-4985-9059-27b16b509737" xsi:nil="true"/>
    <lcf76f155ced4ddcb4097134ff3c332f xmlns="a3eb84dc-a27c-4935-81c2-98303fa574b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6DEE64-6ED7-4319-A995-9F633B71B9E4}">
  <ds:schemaRefs>
    <ds:schemaRef ds:uri="4bfe6452-a5a5-4985-9059-27b16b509737"/>
    <ds:schemaRef ds:uri="a3eb84dc-a27c-4935-81c2-98303fa574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8FBCFA-FAB1-4369-8999-21F2E2D1D997}">
  <ds:schemaRefs>
    <ds:schemaRef ds:uri="http://schemas.microsoft.com/sharepoint/v3/contenttype/forms"/>
  </ds:schemaRefs>
</ds:datastoreItem>
</file>

<file path=customXml/itemProps3.xml><?xml version="1.0" encoding="utf-8"?>
<ds:datastoreItem xmlns:ds="http://schemas.openxmlformats.org/officeDocument/2006/customXml" ds:itemID="{ECACBD1A-BA5F-4438-8A6F-0BB121753186}">
  <ds:schemaRefs>
    <ds:schemaRef ds:uri="4bfe6452-a5a5-4985-9059-27b16b509737"/>
    <ds:schemaRef ds:uri="a3eb84dc-a27c-4935-81c2-98303fa574b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171202393013_AFPICON2023-Template-Jan2023 (1)</Template>
  <TotalTime>2</TotalTime>
  <Words>4562</Words>
  <Application>Microsoft Office PowerPoint</Application>
  <PresentationFormat>On-screen Show (16:9)</PresentationFormat>
  <Paragraphs>438</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Gotham Light</vt:lpstr>
      <vt:lpstr>Gotham Medium</vt:lpstr>
      <vt:lpstr>Office Theme</vt:lpstr>
      <vt:lpstr>Manage Up!  Techniques for Driving Cross-Team Efficiency in Grant Seeking </vt:lpstr>
      <vt:lpstr>About Grants Plus</vt:lpstr>
      <vt:lpstr>Meet Your Presenters </vt:lpstr>
      <vt:lpstr>What makes today’s topic so important? </vt:lpstr>
      <vt:lpstr>Learn Techniques to “Manage Up” </vt:lpstr>
      <vt:lpstr>PowerPoint Presentation</vt:lpstr>
      <vt:lpstr>Effective communication drives…</vt:lpstr>
      <vt:lpstr>Simple, Direct, Respectful Communication</vt:lpstr>
      <vt:lpstr>PowerPoint Presentation</vt:lpstr>
      <vt:lpstr>SDR in Practice</vt:lpstr>
      <vt:lpstr>The ARCI Accountability Framework</vt:lpstr>
      <vt:lpstr>ARCI Accountability in Action</vt:lpstr>
      <vt:lpstr>PowerPoint Presentation</vt:lpstr>
      <vt:lpstr>Tools for Successful Meetings</vt:lpstr>
      <vt:lpstr>A Successful Meeting in Action</vt:lpstr>
      <vt:lpstr>PowerPoint Presentation</vt:lpstr>
      <vt:lpstr>Data &amp; Information Request</vt:lpstr>
      <vt:lpstr>Outlining the Data Request</vt:lpstr>
      <vt:lpstr>Sample: Data and Information Request</vt:lpstr>
      <vt:lpstr>Proposal Development</vt:lpstr>
      <vt:lpstr>PowerPoint Presentation</vt:lpstr>
      <vt:lpstr>Create a Pulse &amp; Practice for Strategy Support</vt:lpstr>
      <vt:lpstr>Stewardship</vt:lpstr>
      <vt:lpstr>Key Takeaways to Manage Up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Eubanks</dc:creator>
  <cp:lastModifiedBy>Hannah Everett</cp:lastModifiedBy>
  <cp:revision>1</cp:revision>
  <dcterms:created xsi:type="dcterms:W3CDTF">2023-01-17T15:31:17Z</dcterms:created>
  <dcterms:modified xsi:type="dcterms:W3CDTF">2023-03-14T12:47:56Z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0x0101002F2BEF2075ED05408885E7EB1E1E50FB</vt:lpwstr>
  </property>
  <property fmtid="{D5CDD505-2E9C-101B-9397-08002B2CF9AE}" pid="3" name="MediaServiceImageTags">
    <vt:lpwstr/>
  </property>
</Properties>
</file>